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9"/>
  </p:notesMasterIdLst>
  <p:handoutMasterIdLst>
    <p:handoutMasterId r:id="rId20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572" r:id="rId13"/>
    <p:sldId id="1368" r:id="rId14"/>
    <p:sldId id="1597" r:id="rId15"/>
    <p:sldId id="1605" r:id="rId16"/>
    <p:sldId id="1500" r:id="rId17"/>
    <p:sldId id="1606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31E-3"/>
          <c:y val="0"/>
          <c:w val="0.990576168396692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5007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82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87E-3"/>
                  <c:y val="-4.3062832199931247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2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916E-2"/>
                  <c:y val="-0.13475768774229849"/>
                </c:manualLayout>
              </c:layout>
              <c:showPercent val="1"/>
            </c:dLbl>
            <c:dLbl>
              <c:idx val="7"/>
              <c:layout>
                <c:manualLayout>
                  <c:x val="4.9624054929569325E-2"/>
                  <c:y val="-0.16260547073716997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17.395099115301711</c:v>
                </c:pt>
                <c:pt idx="1">
                  <c:v>52.235549266718685</c:v>
                </c:pt>
                <c:pt idx="2">
                  <c:v>2.0563614964493051</c:v>
                </c:pt>
                <c:pt idx="3">
                  <c:v>18.827278858487947</c:v>
                </c:pt>
                <c:pt idx="4">
                  <c:v>0.11240561234610351</c:v>
                </c:pt>
                <c:pt idx="5">
                  <c:v>3.4951533344794306</c:v>
                </c:pt>
                <c:pt idx="6">
                  <c:v>5.4801042066147394</c:v>
                </c:pt>
                <c:pt idx="7">
                  <c:v>0.39804810960208414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86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1195.4000000000001</c:v>
                </c:pt>
                <c:pt idx="1">
                  <c:v>1315.4</c:v>
                </c:pt>
                <c:pt idx="2">
                  <c:v>1402.1</c:v>
                </c:pt>
                <c:pt idx="3">
                  <c:v>1497.7</c:v>
                </c:pt>
              </c:numCache>
            </c:numRef>
          </c:val>
          <c:shape val="cylinder"/>
        </c:ser>
        <c:shape val="box"/>
        <c:axId val="78868864"/>
        <c:axId val="78870400"/>
        <c:axId val="0"/>
      </c:bar3DChart>
      <c:catAx>
        <c:axId val="78868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8870400"/>
        <c:crosses val="autoZero"/>
        <c:auto val="1"/>
        <c:lblAlgn val="ctr"/>
        <c:lblOffset val="100"/>
      </c:catAx>
      <c:valAx>
        <c:axId val="78870400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78868864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736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Расходы на обеспечение деятельности муниципальных учреждений - 3348,6</c:v>
                </c:pt>
                <c:pt idx="1">
                  <c:v>Мероприятия по организации и проведению конкурсов, торжественных и иных мероприятий - 40</c:v>
                </c:pt>
                <c:pt idx="2">
                  <c:v>Расходы на софинансирование повышения з/п работникам муниципальных учреждений культуры - 413,3</c:v>
                </c:pt>
                <c:pt idx="4">
                  <c:v>Другие вопросы в области культуры, кинематографии - </c:v>
                </c:pt>
                <c:pt idx="5">
                  <c:v> -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3348.6</c:v>
                </c:pt>
                <c:pt idx="1">
                  <c:v>40</c:v>
                </c:pt>
                <c:pt idx="2">
                  <c:v>413.3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443"/>
          <c:y val="9.0006333598128027E-2"/>
          <c:w val="0.33750000000000135"/>
          <c:h val="0.85175086416042489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1315,4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3216,0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4550,00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1423,7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264,3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242,5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1010,4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3801,9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5409,7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257,6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1315,4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3216,0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8,5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4550,00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1423,7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264,3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242,5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1010,4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3801,9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5409,7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257,6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3801,9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19.11.2021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2022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2022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(92,4%)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2973,2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(7,6%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242,8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3216,0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617088">
            <a:off x="4774816" y="5081442"/>
            <a:ext cx="1343588" cy="371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Georgia" pitchFamily="18" charset="0"/>
            </a:endParaRPr>
          </a:p>
        </p:txBody>
      </p:sp>
      <p:grpSp>
        <p:nvGrpSpPr>
          <p:cNvPr id="4" name="Группа 29"/>
          <p:cNvGrpSpPr/>
          <p:nvPr/>
        </p:nvGrpSpPr>
        <p:grpSpPr>
          <a:xfrm rot="485649">
            <a:off x="3030437" y="4970856"/>
            <a:ext cx="1492891" cy="701809"/>
            <a:chOff x="3305381" y="5023152"/>
            <a:chExt cx="1238364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8624" y="5151605"/>
              <a:ext cx="1214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1003,3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645,1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3801,9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40158,9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2942,5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5356,3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5445,4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5621,9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10462,8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46245,1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9462,8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315,1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564,2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26.10.2021 № 16)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2022 год и на плановый период 2023 и 2024годов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11560" y="2708920"/>
            <a:ext cx="6768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26.10.2021№16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2022 год и на плановый период 2023 и 2024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10777,9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46808,9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10027,0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7561,9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7718,1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7886,1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39090,8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2140,9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10777,9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46808,9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10027,0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10777,9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10777,9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7561,9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155,5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1315,4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3950,0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264,3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8,5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1423,7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–414,4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30,1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20229</TotalTime>
  <Words>951</Words>
  <Application>Microsoft Office PowerPoint</Application>
  <PresentationFormat>Экран (4:3)</PresentationFormat>
  <Paragraphs>232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2022-2024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2022 год и на плановый период 2023 и 2024 годов</vt:lpstr>
      <vt:lpstr>Основные параметры бюджета Ольхово-Рогского сельского поселения Миллеровского района на 2022 год</vt:lpstr>
      <vt:lpstr>Слайд 9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Структура расходов по разделу «Культура, кинематография» на 2022 год           </vt:lpstr>
      <vt:lpstr>Слайд 12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2089</cp:revision>
  <dcterms:created xsi:type="dcterms:W3CDTF">2011-10-21T12:19:44Z</dcterms:created>
  <dcterms:modified xsi:type="dcterms:W3CDTF">2021-11-19T07:59:30Z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