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4"/>
  </p:notesMasterIdLst>
  <p:handoutMasterIdLst>
    <p:handoutMasterId r:id="rId25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72" r:id="rId16"/>
    <p:sldId id="1368" r:id="rId17"/>
    <p:sldId id="1593" r:id="rId18"/>
    <p:sldId id="1594" r:id="rId19"/>
    <p:sldId id="1597" r:id="rId20"/>
    <p:sldId id="1605" r:id="rId21"/>
    <p:sldId id="1500" r:id="rId22"/>
    <p:sldId id="1606" r:id="rId23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17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397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0.14323327275533776"/>
                  <c:y val="-5.45868420781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6356.4</c:v>
                </c:pt>
                <c:pt idx="1">
                  <c:v>6295.9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Ольхово-Рогского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11593.7</c:v>
                </c:pt>
                <c:pt idx="1">
                  <c:v>9558.4</c:v>
                </c:pt>
              </c:numCache>
            </c:numRef>
          </c:val>
        </c:ser>
        <c:shape val="box"/>
        <c:axId val="97745536"/>
        <c:axId val="97763712"/>
        <c:axId val="0"/>
      </c:bar3DChart>
      <c:catAx>
        <c:axId val="97745536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763712"/>
        <c:crosses val="autoZero"/>
        <c:auto val="1"/>
        <c:lblAlgn val="ctr"/>
        <c:lblOffset val="100"/>
        <c:tickLblSkip val="1"/>
        <c:tickMarkSkip val="1"/>
      </c:catAx>
      <c:valAx>
        <c:axId val="97763712"/>
        <c:scaling>
          <c:orientation val="minMax"/>
          <c:min val="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745536"/>
        <c:crosses val="autoZero"/>
        <c:crossBetween val="between"/>
        <c:majorUnit val="500000"/>
        <c:minorUnit val="100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18"/>
          <c:h val="9.5914669160755764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196E-3"/>
          <c:y val="0"/>
          <c:w val="0.990576168396693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52E-3"/>
                  <c:y val="-4.3062832199931129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658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07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20.483171587858763</c:v>
                </c:pt>
                <c:pt idx="1">
                  <c:v>61.030194253402996</c:v>
                </c:pt>
                <c:pt idx="2">
                  <c:v>0.77828428024587448</c:v>
                </c:pt>
                <c:pt idx="3">
                  <c:v>6.4200511443955586</c:v>
                </c:pt>
                <c:pt idx="4">
                  <c:v>0.48603059133721954</c:v>
                </c:pt>
                <c:pt idx="5">
                  <c:v>3.8088279674073608</c:v>
                </c:pt>
                <c:pt idx="6">
                  <c:v>6.5630013183182685</c:v>
                </c:pt>
                <c:pt idx="7">
                  <c:v>0.4304388570339428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4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1132.8</c:v>
                </c:pt>
                <c:pt idx="1">
                  <c:v>1289.5999999999999</c:v>
                </c:pt>
                <c:pt idx="2">
                  <c:v>1366.9</c:v>
                </c:pt>
                <c:pt idx="3">
                  <c:v>1435.3</c:v>
                </c:pt>
              </c:numCache>
            </c:numRef>
          </c:val>
          <c:shape val="cylinder"/>
        </c:ser>
        <c:shape val="box"/>
        <c:axId val="97768960"/>
        <c:axId val="97770496"/>
        <c:axId val="0"/>
      </c:bar3DChart>
      <c:catAx>
        <c:axId val="97768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7770496"/>
        <c:crosses val="autoZero"/>
        <c:auto val="1"/>
        <c:lblAlgn val="ctr"/>
        <c:lblOffset val="100"/>
      </c:catAx>
      <c:valAx>
        <c:axId val="97770496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9776896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647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231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466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3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4 820,8</c:v>
                  </c:pt>
                  <c:pt idx="1">
                    <c:v>40,8</c:v>
                  </c:pt>
                  <c:pt idx="2">
                    <c:v>191,3</c:v>
                  </c:pt>
                  <c:pt idx="3">
                    <c:v>574,9</c:v>
                  </c:pt>
                  <c:pt idx="4">
                    <c:v>15,0</c:v>
                  </c:pt>
                  <c:pt idx="5">
                    <c:v>3 687,6</c:v>
                  </c:pt>
                  <c:pt idx="6">
                    <c:v>228,0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4820.8</c:v>
                </c:pt>
                <c:pt idx="1">
                  <c:v>40.799999999999997</c:v>
                </c:pt>
                <c:pt idx="2">
                  <c:v>191.3</c:v>
                </c:pt>
                <c:pt idx="3">
                  <c:v>574.9</c:v>
                </c:pt>
                <c:pt idx="4">
                  <c:v>15</c:v>
                </c:pt>
                <c:pt idx="5">
                  <c:v>3687.6</c:v>
                </c:pt>
                <c:pt idx="6">
                  <c:v>228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4 820,8</c:v>
                  </c:pt>
                  <c:pt idx="1">
                    <c:v>40,8</c:v>
                  </c:pt>
                  <c:pt idx="2">
                    <c:v>191,3</c:v>
                  </c:pt>
                  <c:pt idx="3">
                    <c:v>574,9</c:v>
                  </c:pt>
                  <c:pt idx="4">
                    <c:v>15,0</c:v>
                  </c:pt>
                  <c:pt idx="5">
                    <c:v>3 687,6</c:v>
                  </c:pt>
                  <c:pt idx="6">
                    <c:v>228,0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772808249912065"/>
          <c:y val="0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514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Расходы на обеспечение деятельности муниципальных учреждений - 2802</c:v>
                </c:pt>
                <c:pt idx="1">
                  <c:v>Мероприятия по организации и проведению конкурсов, торжественных и иных мероприятий - 12,3</c:v>
                </c:pt>
                <c:pt idx="2">
                  <c:v>Расходы на софинансирование повышения з/п работникам муниципальных учреждений культуры - 873,3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2802</c:v>
                </c:pt>
                <c:pt idx="1">
                  <c:v>12.3</c:v>
                </c:pt>
                <c:pt idx="2">
                  <c:v>873.3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294"/>
          <c:y val="9.0006333598128027E-2"/>
          <c:w val="0.33750000000000063"/>
          <c:h val="0.85175086416042378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до 2020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25.09.2018 № 51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 2020 года, утвержденный распоряжением Администрации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от 16.10.2018 № 52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1289,6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3262,5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4331,7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404,2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239,8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228,0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574,9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3687,6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4820,8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191,3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до 2020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25.09.2018 № 51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-81045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 2020 года,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от 16.10.2018 № 52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42176" y="-81045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1289,6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3262,5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4331,7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404,2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239,8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228,0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574,9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3687,6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4820,8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191,3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50544,3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30.11.2018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30.11.2018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поселенияМиллеровского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2019 год будет увеличен, после принятия областного закона об областном бюджете на 2019-2021 года во 2-м чтении)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28800"/>
          <a:ext cx="90439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11593,7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116632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9558,4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491880" y="4509120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104,2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298500">
            <a:off x="3628415" y="2875807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- 37,8%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275856" y="2708920"/>
            <a:ext cx="1224136" cy="936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797152"/>
            <a:ext cx="1224136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6295,9 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1289,6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3842,4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239,8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30,6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404,2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413,2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27,1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340768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 от 29.12.2017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9558,4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(8,6%)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823,5 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(23,5%)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2247,5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(2,0%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191,5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3262,5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4687580" y="4978991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574,9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586,8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3687,6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1983,9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4770,8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4769,4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4797,7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9367,1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7719,5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7686,6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191,3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396,2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404,5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29.10.2018 № 100)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653137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29.10.2018 №100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Ольхово-Рогского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4868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9558,4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7917,8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7686,6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6295,9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6402,9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6501,6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3262,5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1514,9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1185,0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9558,4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8115,7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8091,1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-197,9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-404,5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419872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772816"/>
          <a:ext cx="8856981" cy="4506211"/>
        </p:xfrm>
        <a:graphic>
          <a:graphicData uri="http://schemas.openxmlformats.org/drawingml/2006/table">
            <a:tbl>
              <a:tblPr/>
              <a:tblGrid>
                <a:gridCol w="266429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9558,4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7917,8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7686,6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6295,9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6402,9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6501,6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3262,5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1514,9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1185,0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2247,5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1316,4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1184,8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823,5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9558,4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7917,8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7686,6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-197,9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-404,5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9558,4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9558,4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20074</TotalTime>
  <Words>1366</Words>
  <Application>Microsoft Office PowerPoint</Application>
  <PresentationFormat>Экран (4:3)</PresentationFormat>
  <Paragraphs>317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2019-2021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2019 год и на плановый период 2020 и 2021 годов</vt:lpstr>
      <vt:lpstr>Основные характеристики бюджета Ольхово-Рогского сельского поселения Миллеровского района на 2019-2021 годы</vt:lpstr>
      <vt:lpstr>Основные параметры бюджета Ольхово-Рогского сельского поселения Миллеровского района на 2019 год</vt:lpstr>
      <vt:lpstr>Динамика доходов бюджета Ольхово-Рогского сельского поселенияМиллеровского района, (общий объем доходов бюджета на 2019 год будет увеличен, после принятия областного закона об областном бюджете на 2019-2021 года во 2-м чтении)</vt:lpstr>
      <vt:lpstr>Слайд 11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Слайд 13</vt:lpstr>
      <vt:lpstr>Расходы бюджета Ольхово-Рогского сельского поселения Миллеровского района в 2019 году 9558,4 тыс. рублей</vt:lpstr>
      <vt:lpstr>Структура расходов по разделу «Культура, кинематография» на 2019 год           </vt:lpstr>
      <vt:lpstr>Слайд 16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2063</cp:revision>
  <dcterms:created xsi:type="dcterms:W3CDTF">2011-10-21T12:19:44Z</dcterms:created>
  <dcterms:modified xsi:type="dcterms:W3CDTF">2018-11-30T07:50:41Z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