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4065" r:id="rId4"/>
  </p:sldMasterIdLst>
  <p:notesMasterIdLst>
    <p:notesMasterId r:id="rId21"/>
  </p:notesMasterIdLst>
  <p:handoutMasterIdLst>
    <p:handoutMasterId r:id="rId22"/>
  </p:handoutMasterIdLst>
  <p:sldIdLst>
    <p:sldId id="896" r:id="rId5"/>
    <p:sldId id="897" r:id="rId6"/>
    <p:sldId id="1202" r:id="rId7"/>
    <p:sldId id="1166" r:id="rId8"/>
    <p:sldId id="1590" r:id="rId9"/>
    <p:sldId id="1204" r:id="rId10"/>
    <p:sldId id="1198" r:id="rId11"/>
    <p:sldId id="904" r:id="rId12"/>
    <p:sldId id="1201" r:id="rId13"/>
    <p:sldId id="1572" r:id="rId14"/>
    <p:sldId id="1368" r:id="rId15"/>
    <p:sldId id="1594" r:id="rId16"/>
    <p:sldId id="1597" r:id="rId17"/>
    <p:sldId id="1605" r:id="rId18"/>
    <p:sldId id="1500" r:id="rId19"/>
    <p:sldId id="1606" r:id="rId20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53D2FF"/>
    <a:srgbClr val="EAA0A0"/>
    <a:srgbClr val="1FD15A"/>
    <a:srgbClr val="CCFF33"/>
    <a:srgbClr val="FB998F"/>
    <a:srgbClr val="7EEA9F"/>
    <a:srgbClr val="95358A"/>
    <a:srgbClr val="DCB1AE"/>
    <a:srgbClr val="97E60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365" autoAdjust="0"/>
    <p:restoredTop sz="95652" autoAdjust="0"/>
  </p:normalViewPr>
  <p:slideViewPr>
    <p:cSldViewPr>
      <p:cViewPr>
        <p:scale>
          <a:sx n="100" d="100"/>
          <a:sy n="100" d="100"/>
        </p:scale>
        <p:origin x="-13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10"/>
      <c:rotY val="10"/>
      <c:perspective val="0"/>
    </c:view3D>
    <c:plotArea>
      <c:layout>
        <c:manualLayout>
          <c:layoutTarget val="inner"/>
          <c:xMode val="edge"/>
          <c:yMode val="edge"/>
          <c:x val="0.13245672152594629"/>
          <c:y val="0.10666397887360626"/>
          <c:w val="0.83528284203826897"/>
          <c:h val="0.73531463511920003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3000"/>
                    <a:satMod val="165000"/>
                  </a:schemeClr>
                </a:gs>
                <a:gs pos="55000">
                  <a:schemeClr val="accent2">
                    <a:tint val="83000"/>
                    <a:satMod val="155000"/>
                  </a:schemeClr>
                </a:gs>
                <a:gs pos="100000">
                  <a:schemeClr val="accent2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dLbls>
            <c:dLbl>
              <c:idx val="0"/>
              <c:layout>
                <c:manualLayout>
                  <c:x val="-4.7744424251779452E-2"/>
                  <c:y val="2.7293421039058401E-3"/>
                </c:manualLayout>
              </c:layout>
              <c:showVal val="1"/>
            </c:dLbl>
            <c:dLbl>
              <c:idx val="1"/>
              <c:layout>
                <c:manualLayout>
                  <c:x val="0.14323327275533787"/>
                  <c:y val="-5.4586842078115814E-3"/>
                </c:manualLayout>
              </c:layout>
              <c:showVal val="1"/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6295.3</c:v>
                </c:pt>
                <c:pt idx="1">
                  <c:v>6074.8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Доходы бюджета Ольхово-Рогского 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cat>
            <c:strRef>
              <c:f>Sheet1!$B$1:$D$1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4292.3999999999996</c:v>
                </c:pt>
                <c:pt idx="1">
                  <c:v>3620.7</c:v>
                </c:pt>
              </c:numCache>
            </c:numRef>
          </c:val>
        </c:ser>
        <c:shape val="box"/>
        <c:axId val="167791616"/>
        <c:axId val="79364864"/>
        <c:axId val="0"/>
      </c:bar3DChart>
      <c:catAx>
        <c:axId val="167791616"/>
        <c:scaling>
          <c:orientation val="minMax"/>
        </c:scaling>
        <c:axPos val="b"/>
        <c:numFmt formatCode="General" sourceLinked="1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9364864"/>
        <c:crosses val="autoZero"/>
        <c:auto val="1"/>
        <c:lblAlgn val="ctr"/>
        <c:lblOffset val="100"/>
        <c:tickLblSkip val="1"/>
        <c:tickMarkSkip val="1"/>
      </c:catAx>
      <c:valAx>
        <c:axId val="79364864"/>
        <c:scaling>
          <c:orientation val="minMax"/>
          <c:min val="0"/>
        </c:scaling>
        <c:axPos val="l"/>
        <c:numFmt formatCode="#,##0" sourceLinked="0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67791616"/>
        <c:crosses val="autoZero"/>
        <c:crossBetween val="between"/>
        <c:majorUnit val="500000"/>
        <c:minorUnit val="100000"/>
      </c:valAx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rgbClr val="53D2FF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27307300717338412"/>
          <c:y val="0.88011096172559267"/>
          <c:w val="0.48302651440935546"/>
          <c:h val="9.5914669160755764E-2"/>
        </c:manualLayout>
      </c:layout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9.4238041011316196E-3"/>
          <c:y val="0"/>
          <c:w val="0.99057616839669282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dPt>
            <c:idx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explosion val="70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9.98590312577355E-2"/>
                  <c:y val="0.17257000684134521"/>
                </c:manualLayout>
              </c:layout>
              <c:showPercent val="1"/>
            </c:dLbl>
            <c:dLbl>
              <c:idx val="1"/>
              <c:layout>
                <c:manualLayout>
                  <c:x val="-8.2334906257978003E-3"/>
                  <c:y val="-8.6616472438734896E-2"/>
                </c:manualLayout>
              </c:layout>
              <c:showPercent val="1"/>
            </c:dLbl>
            <c:dLbl>
              <c:idx val="2"/>
              <c:layout>
                <c:manualLayout>
                  <c:x val="-1.0067351190998271E-2"/>
                  <c:y val="-1.9519030049292781E-2"/>
                </c:manualLayout>
              </c:layout>
              <c:showPercent val="1"/>
            </c:dLbl>
            <c:dLbl>
              <c:idx val="3"/>
              <c:layout>
                <c:manualLayout>
                  <c:x val="-3.0338977930327452E-3"/>
                  <c:y val="-4.3062832199931171E-2"/>
                </c:manualLayout>
              </c:layout>
              <c:showPercent val="1"/>
            </c:dLbl>
            <c:dLbl>
              <c:idx val="4"/>
              <c:layout>
                <c:manualLayout>
                  <c:x val="-1.6103839339488685E-2"/>
                  <c:y val="-3.4768980347212868E-2"/>
                </c:manualLayout>
              </c:layout>
              <c:showPercent val="1"/>
            </c:dLbl>
            <c:dLbl>
              <c:idx val="6"/>
              <c:layout>
                <c:manualLayout>
                  <c:x val="2.4065003985911895E-2"/>
                  <c:y val="-0.13475768774229827"/>
                </c:manualLayout>
              </c:layout>
              <c:showPercent val="1"/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 физических лиц</c:v>
                </c:pt>
                <c:pt idx="1">
                  <c:v>Земельный налог</c:v>
                </c:pt>
                <c:pt idx="2">
                  <c:v>Налог на имущество физических лиц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Доходы от сдачи в аренду имущества</c:v>
                </c:pt>
                <c:pt idx="7">
                  <c:v>Иные собственные доходы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17.327319417923224</c:v>
                </c:pt>
                <c:pt idx="1">
                  <c:v>64.420227826430505</c:v>
                </c:pt>
                <c:pt idx="2">
                  <c:v>0.85105682491604684</c:v>
                </c:pt>
                <c:pt idx="3">
                  <c:v>5.5540923157964048</c:v>
                </c:pt>
                <c:pt idx="4">
                  <c:v>0.51853558964904201</c:v>
                </c:pt>
                <c:pt idx="5">
                  <c:v>4.0626851912820179</c:v>
                </c:pt>
                <c:pt idx="6">
                  <c:v>6.806808454599329</c:v>
                </c:pt>
                <c:pt idx="7">
                  <c:v>0.45927437940343718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solidFill>
          <a:srgbClr val="CCECFF"/>
        </a:solid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metal">
              <a:bevelT w="311150" h="25400" prst="riblet"/>
              <a:bevelB w="222250" h="0" prst="cross"/>
            </a:sp3d>
          </c:spPr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Val val="1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Val val="1"/>
            </c:dLbl>
            <c:dLbl>
              <c:idx val="2"/>
              <c:layout>
                <c:manualLayout>
                  <c:x val="1.6523269397033465E-2"/>
                  <c:y val="-6.0575102987204268E-2"/>
                </c:manualLayout>
              </c:layout>
              <c:showVal val="1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Val val="1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 2020 год</c:v>
                </c:pt>
                <c:pt idx="2">
                  <c:v> 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1289.5999999999999</c:v>
                </c:pt>
                <c:pt idx="1">
                  <c:v>1052.5999999999999</c:v>
                </c:pt>
                <c:pt idx="2">
                  <c:v>1131.0999999999999</c:v>
                </c:pt>
                <c:pt idx="3">
                  <c:v>1201.8</c:v>
                </c:pt>
              </c:numCache>
            </c:numRef>
          </c:val>
          <c:shape val="cylinder"/>
        </c:ser>
        <c:shape val="box"/>
        <c:axId val="110326144"/>
        <c:axId val="110327680"/>
        <c:axId val="0"/>
      </c:bar3DChart>
      <c:catAx>
        <c:axId val="1103261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10327680"/>
        <c:crosses val="autoZero"/>
        <c:auto val="1"/>
        <c:lblAlgn val="ctr"/>
        <c:lblOffset val="100"/>
      </c:catAx>
      <c:valAx>
        <c:axId val="110327680"/>
        <c:scaling>
          <c:orientation val="minMax"/>
          <c:min val="25000"/>
        </c:scaling>
        <c:delete val="1"/>
        <c:axPos val="l"/>
        <c:numFmt formatCode="#,##0.0" sourceLinked="1"/>
        <c:tickLblPos val="none"/>
        <c:crossAx val="110326144"/>
        <c:crosses val="autoZero"/>
        <c:crossBetween val="between"/>
        <c:majorUnit val="5000"/>
      </c:valAx>
      <c:spPr>
        <a:noFill/>
        <a:ln w="25405">
          <a:noFill/>
        </a:ln>
      </c:spPr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612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5"/>
      <c:rotY val="160"/>
      <c:depthPercent val="110"/>
      <c:rAngAx val="1"/>
    </c:view3D>
    <c:plotArea>
      <c:layout>
        <c:manualLayout>
          <c:layoutTarget val="inner"/>
          <c:xMode val="edge"/>
          <c:yMode val="edge"/>
          <c:x val="5.3005910727449493E-2"/>
          <c:y val="0.13573200771759877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4"/>
          <c:dPt>
            <c:idx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explosion val="21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7"/>
            <c:explosion val="54"/>
            <c:spPr>
              <a:solidFill>
                <a:srgbClr val="993366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8"/>
            <c:explosion val="45"/>
            <c:spPr>
              <a:solidFill>
                <a:srgbClr val="00FF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9"/>
            <c:explosion val="33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1"/>
            <c:spPr>
              <a:solidFill>
                <a:srgbClr val="CCCC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2"/>
            <c:spPr>
              <a:solidFill>
                <a:srgbClr val="FF33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1502959815244138"/>
                  <c:y val="9.98086171943473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53,6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"/>
              <c:layout>
                <c:manualLayout>
                  <c:x val="-3.9391495105109281E-2"/>
                  <c:y val="4.5243570027124307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5.2002649544342725E-3"/>
                  <c:y val="1.440005457487300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3"/>
              <c:layout>
                <c:manualLayout>
                  <c:x val="-2.488015396915275E-2"/>
                  <c:y val="6.6665134220076283E-3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4,8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Percent val="1"/>
            </c:dLbl>
            <c:dLbl>
              <c:idx val="4"/>
              <c:layout>
                <c:manualLayout>
                  <c:x val="-3.2885822088795515E-2"/>
                  <c:y val="-2.25601472928342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5"/>
              <c:layout>
                <c:manualLayout>
                  <c:x val="1.54763748962796E-2"/>
                  <c:y val="-3.2188422712044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36,9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6"/>
              <c:layout>
                <c:manualLayout>
                  <c:x val="-2.5215409023407871E-2"/>
                  <c:y val="-0.1814783190939384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7"/>
              <c:delete val="1"/>
            </c:dLbl>
            <c:dLbl>
              <c:idx val="8"/>
              <c:layout>
                <c:manualLayout>
                  <c:x val="1.9889166070163083E-2"/>
                  <c:y val="7.07610302786729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6.4040601768354383E-2"/>
                  <c:y val="2.387928720471437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2"/>
              <c:layout>
                <c:manualLayout>
                  <c:x val="6.0288347336471322E-2"/>
                  <c:y val="7.3738363910587024E-2"/>
                </c:manualLayout>
              </c:layout>
              <c:dLblPos val="bestFit"/>
              <c:showPercent val="1"/>
            </c:dLbl>
            <c:numFmt formatCode="0.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Percent val="1"/>
            <c:showLeaderLines val="1"/>
          </c:dLbls>
          <c:cat>
            <c:multiLvlStrRef>
              <c:f>Sheet1!$B$1:$L$2</c:f>
              <c:multiLvlStrCache>
                <c:ptCount val="8"/>
                <c:lvl>
                  <c:pt idx="0">
                    <c:v>5 199,6</c:v>
                  </c:pt>
                  <c:pt idx="1">
                    <c:v>40,8</c:v>
                  </c:pt>
                  <c:pt idx="2">
                    <c:v>203,5</c:v>
                  </c:pt>
                  <c:pt idx="3">
                    <c:v>463,4</c:v>
                  </c:pt>
                  <c:pt idx="4">
                    <c:v>15,0</c:v>
                  </c:pt>
                  <c:pt idx="5">
                    <c:v>3 576,2</c:v>
                  </c:pt>
                  <c:pt idx="6">
                    <c:v>182,0</c:v>
                  </c:pt>
                  <c:pt idx="7">
                    <c:v>15,0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оборона - </c:v>
                  </c:pt>
                  <c:pt idx="3">
                    <c:v>Жилищно-коммунальное хозяйство -    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  <c:pt idx="7">
                    <c:v>Национальная экономика</c:v>
                  </c:pt>
                </c:lvl>
              </c:multiLvlStrCache>
            </c:multiLvlStrRef>
          </c:cat>
          <c:val>
            <c:numRef>
              <c:f>Sheet1!$B$2:$L$2</c:f>
              <c:numCache>
                <c:formatCode>#,##0.0</c:formatCode>
                <c:ptCount val="11"/>
                <c:pt idx="0">
                  <c:v>5199.6000000000004</c:v>
                </c:pt>
                <c:pt idx="1">
                  <c:v>40.799999999999997</c:v>
                </c:pt>
                <c:pt idx="2">
                  <c:v>203.5</c:v>
                </c:pt>
                <c:pt idx="3">
                  <c:v>463.4</c:v>
                </c:pt>
                <c:pt idx="4">
                  <c:v>15</c:v>
                </c:pt>
                <c:pt idx="5">
                  <c:v>3576.2</c:v>
                </c:pt>
                <c:pt idx="6">
                  <c:v>182</c:v>
                </c:pt>
                <c:pt idx="7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8"/>
            <c:spPr>
              <a:solidFill>
                <a:srgbClr val="FF00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9"/>
            <c:spPr>
              <a:solidFill>
                <a:srgbClr val="FF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0"/>
            <c:spPr>
              <a:solidFill>
                <a:srgbClr val="00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1"/>
            <c:spPr>
              <a:solidFill>
                <a:srgbClr val="00FF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2"/>
            <c:spPr>
              <a:solidFill>
                <a:srgbClr val="0000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  <c:showLeaderLines val="1"/>
          </c:dLbls>
          <c:cat>
            <c:multiLvlStrRef>
              <c:f>Sheet1!$B$1:$L$2</c:f>
              <c:multiLvlStrCache>
                <c:ptCount val="8"/>
                <c:lvl>
                  <c:pt idx="0">
                    <c:v>5 199,6</c:v>
                  </c:pt>
                  <c:pt idx="1">
                    <c:v>40,8</c:v>
                  </c:pt>
                  <c:pt idx="2">
                    <c:v>203,5</c:v>
                  </c:pt>
                  <c:pt idx="3">
                    <c:v>463,4</c:v>
                  </c:pt>
                  <c:pt idx="4">
                    <c:v>15,0</c:v>
                  </c:pt>
                  <c:pt idx="5">
                    <c:v>3 576,2</c:v>
                  </c:pt>
                  <c:pt idx="6">
                    <c:v>182,0</c:v>
                  </c:pt>
                  <c:pt idx="7">
                    <c:v>15,0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оборона - </c:v>
                  </c:pt>
                  <c:pt idx="3">
                    <c:v>Жилищно-коммунальное хозяйство -    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  <c:pt idx="7">
                    <c:v>Национальная экономика</c:v>
                  </c:pt>
                </c:lvl>
              </c:multiLvlStrCache>
            </c:multiLvlStrRef>
          </c:cat>
          <c:val>
            <c:numRef>
              <c:f>Sheet1!$B$3:$L$3</c:f>
              <c:numCache>
                <c:formatCode>#,##0.00</c:formatCode>
                <c:ptCount val="11"/>
              </c:numCache>
            </c:numRef>
          </c:val>
        </c:ser>
        <c:dLbls>
          <c:showPercent val="1"/>
        </c:dLbls>
      </c:pie3DChart>
      <c:spPr>
        <a:noFill/>
        <a:ln w="25229">
          <a:noFill/>
        </a:ln>
      </c:spPr>
    </c:plotArea>
    <c:legend>
      <c:legendPos val="r"/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55941287130123252"/>
          <c:y val="7.062848600703245E-3"/>
          <c:w val="0.44058712869876743"/>
          <c:h val="0.97410288846409065"/>
        </c:manualLayout>
      </c:layout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08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Pt>
            <c:idx val="2"/>
            <c:explosion val="13"/>
            <c:spPr>
              <a:solidFill>
                <a:srgbClr val="92D050"/>
              </a:solidFill>
            </c:spPr>
          </c:dPt>
          <c:dPt>
            <c:idx val="3"/>
            <c:explosion val="51"/>
          </c:dPt>
          <c:dPt>
            <c:idx val="4"/>
            <c:explosion val="14"/>
            <c:spPr>
              <a:solidFill>
                <a:srgbClr val="00B0F0"/>
              </a:solidFill>
            </c:spPr>
          </c:dPt>
          <c:dPt>
            <c:idx val="5"/>
            <c:explosion val="13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"/>
            <c:explosion val="13"/>
            <c:spPr>
              <a:solidFill>
                <a:srgbClr val="FFCCCC"/>
              </a:solidFill>
            </c:spPr>
          </c:dPt>
          <c:dPt>
            <c:idx val="7"/>
            <c:explosion val="14"/>
            <c:spPr>
              <a:solidFill>
                <a:srgbClr val="9966FF"/>
              </a:solidFill>
            </c:spPr>
          </c:dPt>
          <c:dPt>
            <c:idx val="8"/>
            <c:explosion val="9"/>
          </c:dPt>
          <c:dLbls>
            <c:dLbl>
              <c:idx val="1"/>
              <c:layout>
                <c:manualLayout>
                  <c:x val="-4.1666666666666683E-3"/>
                  <c:y val="8.8616699229233598E-2"/>
                </c:manualLayout>
              </c:layout>
              <c:showPercent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Percent val="1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Percent val="1"/>
          </c:dLbls>
          <c:cat>
            <c:strRef>
              <c:f>Лист1!$A$2:$A$6</c:f>
              <c:strCache>
                <c:ptCount val="3"/>
                <c:pt idx="0">
                  <c:v>Расходы на обеспечение деятельности муниципальных учреждений - 3273,7</c:v>
                </c:pt>
                <c:pt idx="1">
                  <c:v>Мероприятия по организации и проведению конкурсов, торжественных и иных мероприятий - 10</c:v>
                </c:pt>
                <c:pt idx="2">
                  <c:v>Расходы на софинансирование повышения з/п работникам муниципальных учреждений культуры - 292,5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3273.7</c:v>
                </c:pt>
                <c:pt idx="1">
                  <c:v>10</c:v>
                </c:pt>
                <c:pt idx="2">
                  <c:v>292.5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4909727690288736"/>
          <c:y val="9.0006333598128027E-2"/>
          <c:w val="0.33750000000000097"/>
          <c:h val="0.85175086416042423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CE99B69-BED3-44DC-9B4C-98E72C896783}" type="presOf" srcId="{F0351681-504B-468A-A43A-35239C443A97}" destId="{01B5A3FF-8112-48C6-9524-2594DAB99429}" srcOrd="0" destOrd="0" presId="urn:microsoft.com/office/officeart/2005/8/layout/hList7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3EDBF4FD-7DD4-4EF3-BE9D-862C0BA1F08D}" type="presOf" srcId="{BFE45829-723F-4E4D-9831-F195998B70F6}" destId="{A490A214-21F9-4C52-8E3B-F3A359B01D89}" srcOrd="1" destOrd="0" presId="urn:microsoft.com/office/officeart/2005/8/layout/hList7"/>
    <dgm:cxn modelId="{7E5FE03F-B5AC-4410-AFBD-1247EC1958A2}" type="presOf" srcId="{F0351681-504B-468A-A43A-35239C443A97}" destId="{BD834AB3-FAFF-4D74-B8D8-881F0EC6B9AD}" srcOrd="1" destOrd="0" presId="urn:microsoft.com/office/officeart/2005/8/layout/hList7"/>
    <dgm:cxn modelId="{52A36C5F-442A-405D-AAC4-1CDB38AFABE0}" type="presOf" srcId="{914D76AC-028B-4257-BED1-2C2263772DDA}" destId="{E32018F6-38F3-4F68-9FD0-50FD7BED2859}" srcOrd="0" destOrd="0" presId="urn:microsoft.com/office/officeart/2005/8/layout/hList7"/>
    <dgm:cxn modelId="{79CB92D9-CC56-4E39-84EA-E5692F448B8A}" type="presOf" srcId="{E1C31608-5158-4EC9-9C62-26BAAF099A48}" destId="{D893FC16-622A-4AA0-9276-3766E5F1AA15}" srcOrd="0" destOrd="0" presId="urn:microsoft.com/office/officeart/2005/8/layout/hList7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A85BD9F3-217E-416B-A45E-45A851EA2404}" type="presOf" srcId="{BFE45829-723F-4E4D-9831-F195998B70F6}" destId="{D73F7537-DE83-45D9-AFD1-908328D4D97E}" srcOrd="0" destOrd="0" presId="urn:microsoft.com/office/officeart/2005/8/layout/hList7"/>
    <dgm:cxn modelId="{F2061F9D-9788-41A1-B4E5-626B01ECEC34}" type="presOf" srcId="{BE907F90-9D92-45A1-94F8-1DCBD5B9715F}" destId="{272D07C4-E4A0-4649-AFF9-320ECA914488}" srcOrd="1" destOrd="0" presId="urn:microsoft.com/office/officeart/2005/8/layout/hList7"/>
    <dgm:cxn modelId="{C5C975CD-4B7D-4AA6-9F9B-E83B130B3C4B}" type="presOf" srcId="{BE907F90-9D92-45A1-94F8-1DCBD5B9715F}" destId="{14E9E240-14D8-48CE-A8EF-4C26DD964D0B}" srcOrd="0" destOrd="0" presId="urn:microsoft.com/office/officeart/2005/8/layout/hList7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C18F94C0-A146-4255-BD34-1D02D94F8D2A}" type="presOf" srcId="{7D9F30EA-5AAD-4B4D-9B37-1898C8B1B1C4}" destId="{D7F1AC36-BB02-40D3-9EAC-6004F15E8D99}" srcOrd="0" destOrd="0" presId="urn:microsoft.com/office/officeart/2005/8/layout/hList7"/>
    <dgm:cxn modelId="{B3B3CAD2-643F-483A-AC48-5C9D27C0AE1F}" type="presParOf" srcId="{D7F1AC36-BB02-40D3-9EAC-6004F15E8D99}" destId="{9132C0C5-E5AF-4E5E-918C-A1BB430E7228}" srcOrd="0" destOrd="0" presId="urn:microsoft.com/office/officeart/2005/8/layout/hList7"/>
    <dgm:cxn modelId="{8241F920-F8AB-4049-B239-876810A22784}" type="presParOf" srcId="{D7F1AC36-BB02-40D3-9EAC-6004F15E8D99}" destId="{AC9FC888-4E7D-41D5-BF8D-099DDFB49032}" srcOrd="1" destOrd="0" presId="urn:microsoft.com/office/officeart/2005/8/layout/hList7"/>
    <dgm:cxn modelId="{022A535C-B324-48CC-98D0-979B9F422206}" type="presParOf" srcId="{AC9FC888-4E7D-41D5-BF8D-099DDFB49032}" destId="{3B03A404-6FA8-44DF-BD0D-938BEE92A850}" srcOrd="0" destOrd="0" presId="urn:microsoft.com/office/officeart/2005/8/layout/hList7"/>
    <dgm:cxn modelId="{C19ACD92-19E6-456C-89E1-902B8172A2F1}" type="presParOf" srcId="{3B03A404-6FA8-44DF-BD0D-938BEE92A850}" destId="{D73F7537-DE83-45D9-AFD1-908328D4D97E}" srcOrd="0" destOrd="0" presId="urn:microsoft.com/office/officeart/2005/8/layout/hList7"/>
    <dgm:cxn modelId="{AB824435-CA85-4FDD-A7CF-5C8429ADCD96}" type="presParOf" srcId="{3B03A404-6FA8-44DF-BD0D-938BEE92A850}" destId="{A490A214-21F9-4C52-8E3B-F3A359B01D89}" srcOrd="1" destOrd="0" presId="urn:microsoft.com/office/officeart/2005/8/layout/hList7"/>
    <dgm:cxn modelId="{99B49B4E-DFAE-4F47-96B0-0BA37E5290F1}" type="presParOf" srcId="{3B03A404-6FA8-44DF-BD0D-938BEE92A850}" destId="{8FADFE9E-A8A8-41F1-B358-A7A11B6B47E1}" srcOrd="2" destOrd="0" presId="urn:microsoft.com/office/officeart/2005/8/layout/hList7"/>
    <dgm:cxn modelId="{E34B854F-9FC6-4C99-B999-26B001ADEA3A}" type="presParOf" srcId="{3B03A404-6FA8-44DF-BD0D-938BEE92A850}" destId="{79E796B1-3ABE-4958-A470-95B84B3BA8FB}" srcOrd="3" destOrd="0" presId="urn:microsoft.com/office/officeart/2005/8/layout/hList7"/>
    <dgm:cxn modelId="{5A1C8ED6-688D-4FAD-AAB3-463EA0CC091B}" type="presParOf" srcId="{AC9FC888-4E7D-41D5-BF8D-099DDFB49032}" destId="{E32018F6-38F3-4F68-9FD0-50FD7BED2859}" srcOrd="1" destOrd="0" presId="urn:microsoft.com/office/officeart/2005/8/layout/hList7"/>
    <dgm:cxn modelId="{2633C9F5-75B9-4072-96C4-AB5D73183030}" type="presParOf" srcId="{AC9FC888-4E7D-41D5-BF8D-099DDFB49032}" destId="{A7D5A4F7-F72A-48AE-87CD-6C7027652D6C}" srcOrd="2" destOrd="0" presId="urn:microsoft.com/office/officeart/2005/8/layout/hList7"/>
    <dgm:cxn modelId="{789BD1FA-9E9D-4721-A57C-1AD887530F32}" type="presParOf" srcId="{A7D5A4F7-F72A-48AE-87CD-6C7027652D6C}" destId="{01B5A3FF-8112-48C6-9524-2594DAB99429}" srcOrd="0" destOrd="0" presId="urn:microsoft.com/office/officeart/2005/8/layout/hList7"/>
    <dgm:cxn modelId="{F35CE952-9ECB-42A2-9A71-91B5E98FFEA8}" type="presParOf" srcId="{A7D5A4F7-F72A-48AE-87CD-6C7027652D6C}" destId="{BD834AB3-FAFF-4D74-B8D8-881F0EC6B9AD}" srcOrd="1" destOrd="0" presId="urn:microsoft.com/office/officeart/2005/8/layout/hList7"/>
    <dgm:cxn modelId="{1ED8CC33-02B3-400B-9894-72EC9DAB72FD}" type="presParOf" srcId="{A7D5A4F7-F72A-48AE-87CD-6C7027652D6C}" destId="{C8F3C681-2C9B-4653-BE31-D8B25A2AB7FA}" srcOrd="2" destOrd="0" presId="urn:microsoft.com/office/officeart/2005/8/layout/hList7"/>
    <dgm:cxn modelId="{2749D2DA-392B-4459-ACA7-973A32902EB3}" type="presParOf" srcId="{A7D5A4F7-F72A-48AE-87CD-6C7027652D6C}" destId="{E6379D24-0F7F-4C89-AA74-40B94EA75227}" srcOrd="3" destOrd="0" presId="urn:microsoft.com/office/officeart/2005/8/layout/hList7"/>
    <dgm:cxn modelId="{895596CE-F6C3-43AD-8CBC-E688517A0F86}" type="presParOf" srcId="{AC9FC888-4E7D-41D5-BF8D-099DDFB49032}" destId="{D893FC16-622A-4AA0-9276-3766E5F1AA15}" srcOrd="3" destOrd="0" presId="urn:microsoft.com/office/officeart/2005/8/layout/hList7"/>
    <dgm:cxn modelId="{511D7AED-1EBD-4B19-A751-919B19AA8988}" type="presParOf" srcId="{AC9FC888-4E7D-41D5-BF8D-099DDFB49032}" destId="{A10443EA-0A22-4998-85A4-5FC07C4410A8}" srcOrd="4" destOrd="0" presId="urn:microsoft.com/office/officeart/2005/8/layout/hList7"/>
    <dgm:cxn modelId="{D277CEF3-89D0-40F1-B9CA-7734F70F7AFD}" type="presParOf" srcId="{A10443EA-0A22-4998-85A4-5FC07C4410A8}" destId="{14E9E240-14D8-48CE-A8EF-4C26DD964D0B}" srcOrd="0" destOrd="0" presId="urn:microsoft.com/office/officeart/2005/8/layout/hList7"/>
    <dgm:cxn modelId="{58A173BA-EAC0-4D28-92CF-9CB04CA29FAB}" type="presParOf" srcId="{A10443EA-0A22-4998-85A4-5FC07C4410A8}" destId="{272D07C4-E4A0-4649-AFF9-320ECA914488}" srcOrd="1" destOrd="0" presId="urn:microsoft.com/office/officeart/2005/8/layout/hList7"/>
    <dgm:cxn modelId="{0D835E6F-77FF-4415-9DB3-7A71EA7893E3}" type="presParOf" srcId="{A10443EA-0A22-4998-85A4-5FC07C4410A8}" destId="{C7AF8028-0A1F-4B6B-BA86-08AA83130861}" srcOrd="2" destOrd="0" presId="urn:microsoft.com/office/officeart/2005/8/layout/hList7"/>
    <dgm:cxn modelId="{85E79C21-B323-4AA3-A798-FD201BB1CE18}" type="presParOf" srcId="{A10443EA-0A22-4998-85A4-5FC07C4410A8}" destId="{801EDB75-7215-4290-9F39-D09130BB991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 по росту доходного потенциала </a:t>
          </a:r>
          <a:r>
            <a:rPr lang="ru-RU" sz="14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поселения, оптимизации расходов бюджета </a:t>
          </a:r>
          <a:r>
            <a:rPr lang="ru-RU" sz="14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</a:t>
          </a:r>
          <a:r>
            <a:rPr lang="ru-RU" sz="14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Миллеровского</a:t>
          </a:r>
          <a:r>
            <a:rPr lang="ru-RU" sz="1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района и сокращению муниципального долга </a:t>
          </a:r>
          <a:r>
            <a:rPr lang="ru-RU" sz="14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до 2024 года 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утвержденный распоряжением Администрации </a:t>
          </a:r>
          <a:r>
            <a:rPr lang="ru-RU" sz="16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от 31.05.2019 № 27</a:t>
          </a:r>
          <a:endParaRPr lang="ru-RU" sz="11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i="1" dirty="0" smtClean="0">
              <a:solidFill>
                <a:srgbClr val="FF0000"/>
              </a:solidFill>
            </a:rPr>
            <a:t>Проведение взвешенной долговой политики</a:t>
          </a:r>
          <a:endParaRPr lang="ru-RU" sz="1600" i="1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LinFactNeighborX="5260" custLinFactNeighborY="-7809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98954" custScaleY="142325" custLinFactNeighborX="262" custLinFactNeighborY="13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1052,6</a:t>
          </a: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3620,7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4406,5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337,4</a:t>
          </a: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31,5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246,8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6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6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1" presStyleCnt="6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1" presStyleCnt="6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2" presStyleCnt="6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2" presStyleCnt="6" custScaleX="87599" custScaleY="99393" custLinFactNeighborX="-13471" custLinFactNeighborY="477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3" presStyleCnt="6" custLinFactY="100000" custLinFactNeighborY="107053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3" presStyleCnt="6" custLinFactY="100000" custLinFactNeighborX="-7271" custLinFactNeighborY="15778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4" presStyleCnt="6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4" presStyleCnt="6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5" presStyleCnt="6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5" presStyleCnt="6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6FCF65-A02D-4564-AE82-6D642D5F55A5}" type="presOf" srcId="{E313B81E-1751-4C21-8155-E4E5788F26D3}" destId="{ECE55AF3-693F-4ADA-963D-E4F57667994B}" srcOrd="1" destOrd="0" presId="urn:microsoft.com/office/officeart/2005/8/layout/vList4"/>
    <dgm:cxn modelId="{AABD967A-2829-4D90-8A42-B41E4973856F}" type="presOf" srcId="{BA090E94-8B27-4531-ACFD-055B1B3DB79D}" destId="{7D0F5A39-751E-4D35-A16D-B71CC8C5B2E8}" srcOrd="1" destOrd="0" presId="urn:microsoft.com/office/officeart/2005/8/layout/vList4"/>
    <dgm:cxn modelId="{AD796273-A5D5-4972-BF0A-48AE15FB65A6}" type="presOf" srcId="{0B9B2A67-3308-4738-A989-277DB42E2389}" destId="{6DB89233-6C18-422C-8D76-B2F98DAF26EC}" srcOrd="1" destOrd="0" presId="urn:microsoft.com/office/officeart/2005/8/layout/vList4"/>
    <dgm:cxn modelId="{EC4176CC-0D54-4332-BD77-C94274568FD9}" srcId="{227A101D-8088-4F21-A936-43AB877355D2}" destId="{92A80C17-EBAF-4C75-853C-60185C6E6DCD}" srcOrd="5" destOrd="0" parTransId="{3068A6FB-EA8B-4EDE-B297-830E4A59359A}" sibTransId="{085152F4-1F84-4EDB-80AC-EDE2399913A8}"/>
    <dgm:cxn modelId="{977231F2-CA44-49BD-A0E1-5360B2B00BB0}" type="presOf" srcId="{BA090E94-8B27-4531-ACFD-055B1B3DB79D}" destId="{2FF4AF0E-1500-4BD3-8C3A-3E143A3E4058}" srcOrd="0" destOrd="0" presId="urn:microsoft.com/office/officeart/2005/8/layout/vList4"/>
    <dgm:cxn modelId="{137B02CA-0AB3-429E-9F8F-D7DCBE6167EA}" type="presOf" srcId="{92A80C17-EBAF-4C75-853C-60185C6E6DCD}" destId="{AF11DD5F-ABA5-4BE8-8237-3507B0BA4660}" srcOrd="0" destOrd="0" presId="urn:microsoft.com/office/officeart/2005/8/layout/vList4"/>
    <dgm:cxn modelId="{1B953493-F6F7-47FE-B292-8924ADD9A5A0}" srcId="{227A101D-8088-4F21-A936-43AB877355D2}" destId="{8061A499-68BB-4517-AEA3-079F9BE298A5}" srcOrd="1" destOrd="0" parTransId="{55E260D4-7E74-422F-989D-1A883D30C42B}" sibTransId="{2FF04357-4C60-47B2-ABA7-F34F2DD98536}"/>
    <dgm:cxn modelId="{88B3C375-A51F-4C96-9C49-6C7EE1333A2E}" srcId="{227A101D-8088-4F21-A936-43AB877355D2}" destId="{BA090E94-8B27-4531-ACFD-055B1B3DB79D}" srcOrd="4" destOrd="0" parTransId="{E91CA2F1-D445-458F-9CD2-C8AFD2E6E334}" sibTransId="{29385BA7-84CD-47DD-AD14-392FE9FE061F}"/>
    <dgm:cxn modelId="{3EA12B1F-0CEC-4528-A23C-64FA5B3729F5}" type="presOf" srcId="{92A80C17-EBAF-4C75-853C-60185C6E6DCD}" destId="{04584B34-AFD3-49B8-81C6-EA512B6A3149}" srcOrd="1" destOrd="0" presId="urn:microsoft.com/office/officeart/2005/8/layout/vList4"/>
    <dgm:cxn modelId="{32043912-73CB-448B-B92A-3CAD94610B94}" type="presOf" srcId="{9589BF18-EB43-46B1-B7B8-63ADBDFDC163}" destId="{F3E8F88B-0370-448B-8D0E-D54292C8691C}" srcOrd="0" destOrd="0" presId="urn:microsoft.com/office/officeart/2005/8/layout/vList4"/>
    <dgm:cxn modelId="{4B0AC37B-C866-4EF6-924F-A0F18C29C9AE}" type="presOf" srcId="{8061A499-68BB-4517-AEA3-079F9BE298A5}" destId="{15C59F69-595E-4B67-B539-081BDD40D04C}" srcOrd="1" destOrd="0" presId="urn:microsoft.com/office/officeart/2005/8/layout/vList4"/>
    <dgm:cxn modelId="{BC9EECA3-31A3-40D6-B395-5CD9FE4B63D3}" srcId="{227A101D-8088-4F21-A936-43AB877355D2}" destId="{9589BF18-EB43-46B1-B7B8-63ADBDFDC163}" srcOrd="2" destOrd="0" parTransId="{0C08EA7C-BFFB-47BE-8AE9-56286B5A196F}" sibTransId="{95ADC15E-E719-415A-A3F1-FDF2C80A9E52}"/>
    <dgm:cxn modelId="{68B25E46-0069-416F-8FC5-A317F2D785D8}" type="presOf" srcId="{9589BF18-EB43-46B1-B7B8-63ADBDFDC163}" destId="{0090A8A9-C296-4A7F-9B52-773A003D1EB8}" srcOrd="1" destOrd="0" presId="urn:microsoft.com/office/officeart/2005/8/layout/vList4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12D9766A-BC16-4BCC-B168-A8BD57CAB74C}" type="presOf" srcId="{E313B81E-1751-4C21-8155-E4E5788F26D3}" destId="{3D57390B-957B-42E2-9EEB-3D286DE16B84}" srcOrd="0" destOrd="0" presId="urn:microsoft.com/office/officeart/2005/8/layout/vList4"/>
    <dgm:cxn modelId="{06D30062-499B-45EE-8435-9C4D39A9B99A}" type="presOf" srcId="{227A101D-8088-4F21-A936-43AB877355D2}" destId="{B17E2703-ED7C-40C1-AA5F-205C0BB9EA84}" srcOrd="0" destOrd="0" presId="urn:microsoft.com/office/officeart/2005/8/layout/vList4"/>
    <dgm:cxn modelId="{AAE36993-FAAE-49CB-88DC-E5A4AA805891}" srcId="{227A101D-8088-4F21-A936-43AB877355D2}" destId="{0B9B2A67-3308-4738-A989-277DB42E2389}" srcOrd="3" destOrd="0" parTransId="{B59CBA58-19C8-46DB-9EC7-31A700C71AA8}" sibTransId="{F45485CB-20B1-475E-B0DF-D9C24AC455BE}"/>
    <dgm:cxn modelId="{F687BA28-450C-4F12-ADAB-BAE88317AEBB}" type="presOf" srcId="{0B9B2A67-3308-4738-A989-277DB42E2389}" destId="{3AE17446-860D-4EED-9858-81EAAEE74108}" srcOrd="0" destOrd="0" presId="urn:microsoft.com/office/officeart/2005/8/layout/vList4"/>
    <dgm:cxn modelId="{C1CBB9CB-F2F4-451B-AC8B-4041A43B94A9}" type="presOf" srcId="{8061A499-68BB-4517-AEA3-079F9BE298A5}" destId="{681E65EC-7E48-44FF-9933-C4F2C62D5FC2}" srcOrd="0" destOrd="0" presId="urn:microsoft.com/office/officeart/2005/8/layout/vList4"/>
    <dgm:cxn modelId="{0F2D3CDF-BB8C-4D2C-82D0-A4CE2C52482E}" type="presParOf" srcId="{B17E2703-ED7C-40C1-AA5F-205C0BB9EA84}" destId="{94272FED-D994-4743-844C-5070BB732343}" srcOrd="0" destOrd="0" presId="urn:microsoft.com/office/officeart/2005/8/layout/vList4"/>
    <dgm:cxn modelId="{C3298EF1-0E83-4B67-924E-41E3C0A7B290}" type="presParOf" srcId="{94272FED-D994-4743-844C-5070BB732343}" destId="{3D57390B-957B-42E2-9EEB-3D286DE16B84}" srcOrd="0" destOrd="0" presId="urn:microsoft.com/office/officeart/2005/8/layout/vList4"/>
    <dgm:cxn modelId="{08C416F4-8312-448C-817A-B33E58F7E947}" type="presParOf" srcId="{94272FED-D994-4743-844C-5070BB732343}" destId="{DC3D1057-3911-49DC-8B4B-4F8305BF098A}" srcOrd="1" destOrd="0" presId="urn:microsoft.com/office/officeart/2005/8/layout/vList4"/>
    <dgm:cxn modelId="{AF3D2BCA-0310-41EC-81C5-28B79EE0235A}" type="presParOf" srcId="{94272FED-D994-4743-844C-5070BB732343}" destId="{ECE55AF3-693F-4ADA-963D-E4F57667994B}" srcOrd="2" destOrd="0" presId="urn:microsoft.com/office/officeart/2005/8/layout/vList4"/>
    <dgm:cxn modelId="{09E49E7B-46F1-4AA0-B9AA-18FEF0F0C31F}" type="presParOf" srcId="{B17E2703-ED7C-40C1-AA5F-205C0BB9EA84}" destId="{A2C514FB-D7EB-4AA8-B2BD-147960D9F9FC}" srcOrd="1" destOrd="0" presId="urn:microsoft.com/office/officeart/2005/8/layout/vList4"/>
    <dgm:cxn modelId="{6C590537-C3EF-41FA-A5F0-586A139CEC69}" type="presParOf" srcId="{B17E2703-ED7C-40C1-AA5F-205C0BB9EA84}" destId="{7D4D5190-7A99-4EE3-BF13-894BFF6BFA1A}" srcOrd="2" destOrd="0" presId="urn:microsoft.com/office/officeart/2005/8/layout/vList4"/>
    <dgm:cxn modelId="{799D9E7D-3B05-4D9D-82D6-F505862EC084}" type="presParOf" srcId="{7D4D5190-7A99-4EE3-BF13-894BFF6BFA1A}" destId="{681E65EC-7E48-44FF-9933-C4F2C62D5FC2}" srcOrd="0" destOrd="0" presId="urn:microsoft.com/office/officeart/2005/8/layout/vList4"/>
    <dgm:cxn modelId="{EB9874D8-34D6-42D8-B8FF-C8D71A619C59}" type="presParOf" srcId="{7D4D5190-7A99-4EE3-BF13-894BFF6BFA1A}" destId="{7DE197FE-AADA-44C3-8B2B-CF16D12E116A}" srcOrd="1" destOrd="0" presId="urn:microsoft.com/office/officeart/2005/8/layout/vList4"/>
    <dgm:cxn modelId="{55DC4190-CB0A-4367-BF8F-2CF70FB2AD36}" type="presParOf" srcId="{7D4D5190-7A99-4EE3-BF13-894BFF6BFA1A}" destId="{15C59F69-595E-4B67-B539-081BDD40D04C}" srcOrd="2" destOrd="0" presId="urn:microsoft.com/office/officeart/2005/8/layout/vList4"/>
    <dgm:cxn modelId="{A6625770-2D74-4524-BBBF-AF8F23110659}" type="presParOf" srcId="{B17E2703-ED7C-40C1-AA5F-205C0BB9EA84}" destId="{6AFA3499-CF7C-4437-BB77-60DAFC4E26ED}" srcOrd="3" destOrd="0" presId="urn:microsoft.com/office/officeart/2005/8/layout/vList4"/>
    <dgm:cxn modelId="{7071AAB6-9404-437E-99EF-CD96EE1838E9}" type="presParOf" srcId="{B17E2703-ED7C-40C1-AA5F-205C0BB9EA84}" destId="{712BDC1E-CA2D-4B05-B9F9-47FDD7A8558E}" srcOrd="4" destOrd="0" presId="urn:microsoft.com/office/officeart/2005/8/layout/vList4"/>
    <dgm:cxn modelId="{D4DC3C3C-2F21-442E-8B58-4387A9995B6A}" type="presParOf" srcId="{712BDC1E-CA2D-4B05-B9F9-47FDD7A8558E}" destId="{F3E8F88B-0370-448B-8D0E-D54292C8691C}" srcOrd="0" destOrd="0" presId="urn:microsoft.com/office/officeart/2005/8/layout/vList4"/>
    <dgm:cxn modelId="{28D454F9-4D05-4234-B8AD-E2F390D9838D}" type="presParOf" srcId="{712BDC1E-CA2D-4B05-B9F9-47FDD7A8558E}" destId="{0EECD78B-C0A7-434E-9ADD-45852886C17A}" srcOrd="1" destOrd="0" presId="urn:microsoft.com/office/officeart/2005/8/layout/vList4"/>
    <dgm:cxn modelId="{44B2358B-51B3-4F87-907C-9B93B7B2EA9F}" type="presParOf" srcId="{712BDC1E-CA2D-4B05-B9F9-47FDD7A8558E}" destId="{0090A8A9-C296-4A7F-9B52-773A003D1EB8}" srcOrd="2" destOrd="0" presId="urn:microsoft.com/office/officeart/2005/8/layout/vList4"/>
    <dgm:cxn modelId="{FB39B7B0-ADEF-40B4-BA2A-8FF506FE6DE0}" type="presParOf" srcId="{B17E2703-ED7C-40C1-AA5F-205C0BB9EA84}" destId="{55032F77-098C-4AB4-88AE-9F2D2C8772AA}" srcOrd="5" destOrd="0" presId="urn:microsoft.com/office/officeart/2005/8/layout/vList4"/>
    <dgm:cxn modelId="{624A1172-48B4-48E8-A4FE-59ACBE313765}" type="presParOf" srcId="{B17E2703-ED7C-40C1-AA5F-205C0BB9EA84}" destId="{8A66E07E-A0AF-47B7-92C7-CC6CC7F443E5}" srcOrd="6" destOrd="0" presId="urn:microsoft.com/office/officeart/2005/8/layout/vList4"/>
    <dgm:cxn modelId="{66758489-75AB-45AB-A852-F7F5ECC98966}" type="presParOf" srcId="{8A66E07E-A0AF-47B7-92C7-CC6CC7F443E5}" destId="{3AE17446-860D-4EED-9858-81EAAEE74108}" srcOrd="0" destOrd="0" presId="urn:microsoft.com/office/officeart/2005/8/layout/vList4"/>
    <dgm:cxn modelId="{01B383F5-6A52-41DF-9681-4ECA73CCAA1F}" type="presParOf" srcId="{8A66E07E-A0AF-47B7-92C7-CC6CC7F443E5}" destId="{59208E79-B8A7-477C-B741-F3EAF6407C81}" srcOrd="1" destOrd="0" presId="urn:microsoft.com/office/officeart/2005/8/layout/vList4"/>
    <dgm:cxn modelId="{59C756A3-FAA5-4E1F-8D14-53644D28348F}" type="presParOf" srcId="{8A66E07E-A0AF-47B7-92C7-CC6CC7F443E5}" destId="{6DB89233-6C18-422C-8D76-B2F98DAF26EC}" srcOrd="2" destOrd="0" presId="urn:microsoft.com/office/officeart/2005/8/layout/vList4"/>
    <dgm:cxn modelId="{EB2860DB-9836-41FE-A782-2CC94FEC5562}" type="presParOf" srcId="{B17E2703-ED7C-40C1-AA5F-205C0BB9EA84}" destId="{E6709232-9FB8-4255-9181-A895BADDD6C1}" srcOrd="7" destOrd="0" presId="urn:microsoft.com/office/officeart/2005/8/layout/vList4"/>
    <dgm:cxn modelId="{916AB43C-4310-4681-AC35-87771092DFCB}" type="presParOf" srcId="{B17E2703-ED7C-40C1-AA5F-205C0BB9EA84}" destId="{DFA610A1-31CA-4877-A569-7886975AEFA6}" srcOrd="8" destOrd="0" presId="urn:microsoft.com/office/officeart/2005/8/layout/vList4"/>
    <dgm:cxn modelId="{9C714576-7BAD-4EE9-BF61-345D8A71A963}" type="presParOf" srcId="{DFA610A1-31CA-4877-A569-7886975AEFA6}" destId="{2FF4AF0E-1500-4BD3-8C3A-3E143A3E4058}" srcOrd="0" destOrd="0" presId="urn:microsoft.com/office/officeart/2005/8/layout/vList4"/>
    <dgm:cxn modelId="{ECAB65EC-11FA-4F73-A919-F844B8368AF1}" type="presParOf" srcId="{DFA610A1-31CA-4877-A569-7886975AEFA6}" destId="{844F59AA-F0BE-4A71-B9FB-41A33D108C7D}" srcOrd="1" destOrd="0" presId="urn:microsoft.com/office/officeart/2005/8/layout/vList4"/>
    <dgm:cxn modelId="{B5600663-AC7A-4AA5-B587-B0BCCF6AD05C}" type="presParOf" srcId="{DFA610A1-31CA-4877-A569-7886975AEFA6}" destId="{7D0F5A39-751E-4D35-A16D-B71CC8C5B2E8}" srcOrd="2" destOrd="0" presId="urn:microsoft.com/office/officeart/2005/8/layout/vList4"/>
    <dgm:cxn modelId="{27E155F4-9BBA-4EC3-AA78-236A1015ED9B}" type="presParOf" srcId="{B17E2703-ED7C-40C1-AA5F-205C0BB9EA84}" destId="{FC4DA34F-7B98-416C-A908-6A29F0CE12EB}" srcOrd="9" destOrd="0" presId="urn:microsoft.com/office/officeart/2005/8/layout/vList4"/>
    <dgm:cxn modelId="{7F8728B0-3298-4BB3-8BD3-2EB307BA1CBB}" type="presParOf" srcId="{B17E2703-ED7C-40C1-AA5F-205C0BB9EA84}" destId="{99922961-B3B7-481D-98FA-DA18D32303F6}" srcOrd="10" destOrd="0" presId="urn:microsoft.com/office/officeart/2005/8/layout/vList4"/>
    <dgm:cxn modelId="{2ABC3D93-633F-462D-89EC-1345C88D25DA}" type="presParOf" srcId="{99922961-B3B7-481D-98FA-DA18D32303F6}" destId="{AF11DD5F-ABA5-4BE8-8237-3507B0BA4660}" srcOrd="0" destOrd="0" presId="urn:microsoft.com/office/officeart/2005/8/layout/vList4"/>
    <dgm:cxn modelId="{AA9DC731-D753-4C94-8774-59C248A97D82}" type="presParOf" srcId="{99922961-B3B7-481D-98FA-DA18D32303F6}" destId="{0B0E7E74-22FC-4D83-A5A8-B863E1A0FD16}" srcOrd="1" destOrd="0" presId="urn:microsoft.com/office/officeart/2005/8/layout/vList4"/>
    <dgm:cxn modelId="{F3693A51-4B39-4BF5-8A02-51F57D52FC40}" type="presParOf" srcId="{99922961-B3B7-481D-98FA-DA18D32303F6}" destId="{04584B34-AFD3-49B8-81C6-EA512B6A31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182,0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15,0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463,4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3576,2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5199,6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141BF6D1-B747-4420-B90A-B01610E5A286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9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40,8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79619245-C54B-4B27-92EC-CDD741F88906}" type="parTrans" cxnId="{1976B630-F973-461E-BDB1-0B71663BF0B1}">
      <dgm:prSet/>
      <dgm:spPr/>
      <dgm:t>
        <a:bodyPr/>
        <a:lstStyle/>
        <a:p>
          <a:endParaRPr lang="ru-RU"/>
        </a:p>
      </dgm:t>
    </dgm:pt>
    <dgm:pt modelId="{2498E522-CC6C-48DC-90B4-08EDAC32EE65}" type="sibTrans" cxnId="{1976B630-F973-461E-BDB1-0B71663BF0B1}">
      <dgm:prSet/>
      <dgm:spPr/>
      <dgm:t>
        <a:bodyPr/>
        <a:lstStyle/>
        <a:p>
          <a:endParaRPr lang="ru-RU"/>
        </a:p>
      </dgm:t>
    </dgm:pt>
    <dgm:pt modelId="{B108F20A-239D-4106-9698-2EFA9EE89891}">
      <dgm:prSet phldrT="[Текст]" custT="1"/>
      <dgm:spPr/>
      <dgm:t>
        <a:bodyPr/>
        <a:lstStyle/>
        <a:p>
          <a:pPr algn="l"/>
          <a:endParaRPr lang="ru-RU" sz="5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218,5</a:t>
          </a:r>
          <a:endParaRPr lang="ru-RU" sz="14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9E499928-9293-4983-B1F9-ABEECD4577EC}" type="parTrans" cxnId="{1932B740-0C68-4BA1-AEAA-DD08A83A9ECC}">
      <dgm:prSet/>
      <dgm:spPr/>
      <dgm:t>
        <a:bodyPr/>
        <a:lstStyle/>
        <a:p>
          <a:endParaRPr lang="ru-RU"/>
        </a:p>
      </dgm:t>
    </dgm:pt>
    <dgm:pt modelId="{46567C1B-C5BA-44D3-97B4-B9D62D4D80DF}" type="sibTrans" cxnId="{1932B740-0C68-4BA1-AEAA-DD08A83A9ECC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7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7" custLinFactNeighborX="21569" custLinFactNeighborY="1217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7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3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3" presStyleCnt="7" custScaleY="97926" custLinFactNeighborX="2752" custLinFactNeighborY="-86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4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4" presStyleCnt="7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412BED-D256-4B5C-85BD-072070082E6B}" type="pres">
      <dgm:prSet presAssocID="{141BF6D1-B747-4420-B90A-B01610E5A286}" presName="comp" presStyleCnt="0"/>
      <dgm:spPr/>
    </dgm:pt>
    <dgm:pt modelId="{DEBA809D-4656-4DD0-9969-B0E981E358F5}" type="pres">
      <dgm:prSet presAssocID="{141BF6D1-B747-4420-B90A-B01610E5A286}" presName="box" presStyleLbl="node1" presStyleIdx="5" presStyleCnt="7" custScaleY="87019" custLinFactNeighborX="1961" custLinFactNeighborY="4239"/>
      <dgm:spPr/>
      <dgm:t>
        <a:bodyPr/>
        <a:lstStyle/>
        <a:p>
          <a:endParaRPr lang="ru-RU"/>
        </a:p>
      </dgm:t>
    </dgm:pt>
    <dgm:pt modelId="{49B16435-6F80-4C40-803F-8DBCEBE6B20D}" type="pres">
      <dgm:prSet presAssocID="{141BF6D1-B747-4420-B90A-B01610E5A286}" presName="img" presStyleLbl="fgImgPlace1" presStyleIdx="5" presStyleCnt="7" custScaleY="9792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B3464C-EA00-4F3B-BC5A-8653599F0510}" type="pres">
      <dgm:prSet presAssocID="{141BF6D1-B747-4420-B90A-B01610E5A286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62DA4-759F-453D-820F-7D761FBBE5F3}" type="pres">
      <dgm:prSet presAssocID="{2498E522-CC6C-48DC-90B4-08EDAC32EE65}" presName="spacer" presStyleCnt="0"/>
      <dgm:spPr/>
    </dgm:pt>
    <dgm:pt modelId="{937E53AC-8958-476F-876C-6E6C383D0172}" type="pres">
      <dgm:prSet presAssocID="{B108F20A-239D-4106-9698-2EFA9EE89891}" presName="comp" presStyleCnt="0"/>
      <dgm:spPr/>
    </dgm:pt>
    <dgm:pt modelId="{E6066EEA-7DC4-437C-A2D9-DD5D52A0E9A2}" type="pres">
      <dgm:prSet presAssocID="{B108F20A-239D-4106-9698-2EFA9EE89891}" presName="box" presStyleLbl="node1" presStyleIdx="6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4E606E8D-3DC9-4B03-85E2-15B5B774F507}" type="pres">
      <dgm:prSet presAssocID="{B108F20A-239D-4106-9698-2EFA9EE89891}" presName="img" presStyleLbl="fgImgPlace1" presStyleIdx="6" presStyleCnt="7" custScaleY="9792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54C2E044-817B-41A5-8279-4B0463C72C23}" type="pres">
      <dgm:prSet presAssocID="{B108F20A-239D-4106-9698-2EFA9EE89891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96AFAD-3612-4EFD-8E6A-C7198F3DDEBC}" type="presOf" srcId="{0CB101B1-31FC-4497-B774-302BD4E2A2CB}" destId="{ED0EA491-65AE-4061-9E58-F527A96B4B18}" srcOrd="1" destOrd="0" presId="urn:microsoft.com/office/officeart/2005/8/layout/vList4"/>
    <dgm:cxn modelId="{22B0BDDE-9F88-40E3-92C0-95A21FBC0DFB}" type="presOf" srcId="{E313B81E-1751-4C21-8155-E4E5788F26D3}" destId="{ECE55AF3-693F-4ADA-963D-E4F57667994B}" srcOrd="1" destOrd="0" presId="urn:microsoft.com/office/officeart/2005/8/layout/vList4"/>
    <dgm:cxn modelId="{271FD91A-C238-4A50-A768-DE83C650921F}" type="presOf" srcId="{61D99D17-2746-4EA0-AD49-B2201E3298AB}" destId="{0CE79A18-16FB-4FBF-9129-D4AB1E2AEE32}" srcOrd="0" destOrd="0" presId="urn:microsoft.com/office/officeart/2005/8/layout/vList4"/>
    <dgm:cxn modelId="{5BB48CD0-53E5-461C-9DDB-B7375F671B27}" type="presOf" srcId="{61D99D17-2746-4EA0-AD49-B2201E3298AB}" destId="{4CE6E21C-486E-4E7A-97E6-FE3F941B762A}" srcOrd="1" destOrd="0" presId="urn:microsoft.com/office/officeart/2005/8/layout/vList4"/>
    <dgm:cxn modelId="{BAA27C9C-2E59-417E-BE30-648AD2CA1D0D}" type="presOf" srcId="{68068276-3353-4C66-B853-CC5F797C3845}" destId="{1331ED41-3DD3-4EE3-8258-251B37A8AA34}" srcOrd="0" destOrd="0" presId="urn:microsoft.com/office/officeart/2005/8/layout/vList4"/>
    <dgm:cxn modelId="{1976B630-F973-461E-BDB1-0B71663BF0B1}" srcId="{227A101D-8088-4F21-A936-43AB877355D2}" destId="{141BF6D1-B747-4420-B90A-B01610E5A286}" srcOrd="5" destOrd="0" parTransId="{79619245-C54B-4B27-92EC-CDD741F88906}" sibTransId="{2498E522-CC6C-48DC-90B4-08EDAC32EE65}"/>
    <dgm:cxn modelId="{B49FE7FD-8A61-4FD2-9389-47277BB8059E}" type="presOf" srcId="{B108F20A-239D-4106-9698-2EFA9EE89891}" destId="{E6066EEA-7DC4-437C-A2D9-DD5D52A0E9A2}" srcOrd="0" destOrd="0" presId="urn:microsoft.com/office/officeart/2005/8/layout/vList4"/>
    <dgm:cxn modelId="{5D35DB28-5D3C-4448-8034-61B0BA05D87F}" type="presOf" srcId="{227A101D-8088-4F21-A936-43AB877355D2}" destId="{B17E2703-ED7C-40C1-AA5F-205C0BB9EA84}" srcOrd="0" destOrd="0" presId="urn:microsoft.com/office/officeart/2005/8/layout/vList4"/>
    <dgm:cxn modelId="{97895F70-F512-4FAC-B427-F8448F4A03F4}" type="presOf" srcId="{0CB101B1-31FC-4497-B774-302BD4E2A2CB}" destId="{67233FA9-89F9-43A8-9F80-99BA1DBCD9E3}" srcOrd="0" destOrd="0" presId="urn:microsoft.com/office/officeart/2005/8/layout/vList4"/>
    <dgm:cxn modelId="{1748BEC6-7FB7-49F1-83F5-E53ABFC3F9DB}" type="presOf" srcId="{AC7F4D8F-90E7-4113-8AA7-E045A737679F}" destId="{97CE86EA-7C7C-4024-815D-E3E95FDCC209}" srcOrd="0" destOrd="0" presId="urn:microsoft.com/office/officeart/2005/8/layout/vList4"/>
    <dgm:cxn modelId="{C515E950-0752-47AB-8C05-3E6D221A23AF}" type="presOf" srcId="{141BF6D1-B747-4420-B90A-B01610E5A286}" destId="{20B3464C-EA00-4F3B-BC5A-8653599F0510}" srcOrd="1" destOrd="0" presId="urn:microsoft.com/office/officeart/2005/8/layout/vList4"/>
    <dgm:cxn modelId="{84B2508D-E45B-42BD-B935-F7CAE7583505}" srcId="{227A101D-8088-4F21-A936-43AB877355D2}" destId="{AC7F4D8F-90E7-4113-8AA7-E045A737679F}" srcOrd="4" destOrd="0" parTransId="{F08EFA79-F0CB-495A-9642-ED5B19949CB0}" sibTransId="{93A4DCCF-AA92-4AFF-8A3F-454A8EFC19E1}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2FFF13D2-4E77-4CFF-9A31-0A14F3F2418D}" srcId="{227A101D-8088-4F21-A936-43AB877355D2}" destId="{61D99D17-2746-4EA0-AD49-B2201E3298AB}" srcOrd="3" destOrd="0" parTransId="{F346383C-8891-40C0-90C8-ECC53B07E9E8}" sibTransId="{6560EDE6-CC5A-4C9D-8A2C-2654E990D14A}"/>
    <dgm:cxn modelId="{14773E7B-0C9C-4223-9DF5-C47E8BC8189B}" type="presOf" srcId="{AC7F4D8F-90E7-4113-8AA7-E045A737679F}" destId="{D2259407-01D8-4452-BE62-306D911EF64E}" srcOrd="1" destOrd="0" presId="urn:microsoft.com/office/officeart/2005/8/layout/vList4"/>
    <dgm:cxn modelId="{D3751498-F5E8-4D99-934C-B91CDB1FC94E}" type="presOf" srcId="{B108F20A-239D-4106-9698-2EFA9EE89891}" destId="{54C2E044-817B-41A5-8279-4B0463C72C23}" srcOrd="1" destOrd="0" presId="urn:microsoft.com/office/officeart/2005/8/layout/vList4"/>
    <dgm:cxn modelId="{C1CB1188-FA54-4FA7-916F-EAD5C7770E89}" type="presOf" srcId="{E313B81E-1751-4C21-8155-E4E5788F26D3}" destId="{3D57390B-957B-42E2-9EEB-3D286DE16B84}" srcOrd="0" destOrd="0" presId="urn:microsoft.com/office/officeart/2005/8/layout/vList4"/>
    <dgm:cxn modelId="{9C6853F0-A8E9-4B10-A9BA-C824F1D8AC2D}" type="presOf" srcId="{141BF6D1-B747-4420-B90A-B01610E5A286}" destId="{DEBA809D-4656-4DD0-9969-B0E981E358F5}" srcOrd="0" destOrd="0" presId="urn:microsoft.com/office/officeart/2005/8/layout/vList4"/>
    <dgm:cxn modelId="{92DE88B5-AA87-4656-8341-E629182F621B}" type="presOf" srcId="{68068276-3353-4C66-B853-CC5F797C3845}" destId="{55312841-41DD-44DE-9A9C-3DB5A027B561}" srcOrd="1" destOrd="0" presId="urn:microsoft.com/office/officeart/2005/8/layout/vList4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1932B740-0C68-4BA1-AEAA-DD08A83A9ECC}" srcId="{227A101D-8088-4F21-A936-43AB877355D2}" destId="{B108F20A-239D-4106-9698-2EFA9EE89891}" srcOrd="6" destOrd="0" parTransId="{9E499928-9293-4983-B1F9-ABEECD4577EC}" sibTransId="{46567C1B-C5BA-44D3-97B4-B9D62D4D80DF}"/>
    <dgm:cxn modelId="{C144162E-AE20-46EA-8EE1-4212686E859A}" type="presParOf" srcId="{B17E2703-ED7C-40C1-AA5F-205C0BB9EA84}" destId="{72FA62D0-0599-45E8-836F-576228845A69}" srcOrd="0" destOrd="0" presId="urn:microsoft.com/office/officeart/2005/8/layout/vList4"/>
    <dgm:cxn modelId="{88270682-ABA5-44D1-AA56-BAA630EE3478}" type="presParOf" srcId="{72FA62D0-0599-45E8-836F-576228845A69}" destId="{1331ED41-3DD3-4EE3-8258-251B37A8AA34}" srcOrd="0" destOrd="0" presId="urn:microsoft.com/office/officeart/2005/8/layout/vList4"/>
    <dgm:cxn modelId="{E1D19AA3-494C-42D4-8090-040F0C3A1E63}" type="presParOf" srcId="{72FA62D0-0599-45E8-836F-576228845A69}" destId="{8742C5EE-2DD0-46E4-AB75-87A4D25F8D62}" srcOrd="1" destOrd="0" presId="urn:microsoft.com/office/officeart/2005/8/layout/vList4"/>
    <dgm:cxn modelId="{947E0587-F0B1-4FF4-BBCC-7FB177976841}" type="presParOf" srcId="{72FA62D0-0599-45E8-836F-576228845A69}" destId="{55312841-41DD-44DE-9A9C-3DB5A027B561}" srcOrd="2" destOrd="0" presId="urn:microsoft.com/office/officeart/2005/8/layout/vList4"/>
    <dgm:cxn modelId="{5ACB297A-E745-4F3E-9247-62ECDF56971E}" type="presParOf" srcId="{B17E2703-ED7C-40C1-AA5F-205C0BB9EA84}" destId="{F66298ED-D5A6-459E-9653-B88A0D7DE72D}" srcOrd="1" destOrd="0" presId="urn:microsoft.com/office/officeart/2005/8/layout/vList4"/>
    <dgm:cxn modelId="{D2784D25-D24B-4F8B-99F3-03E37825AC7E}" type="presParOf" srcId="{B17E2703-ED7C-40C1-AA5F-205C0BB9EA84}" destId="{94272FED-D994-4743-844C-5070BB732343}" srcOrd="2" destOrd="0" presId="urn:microsoft.com/office/officeart/2005/8/layout/vList4"/>
    <dgm:cxn modelId="{F0DE994B-CB88-4DFA-97D0-5D8744A5972E}" type="presParOf" srcId="{94272FED-D994-4743-844C-5070BB732343}" destId="{3D57390B-957B-42E2-9EEB-3D286DE16B84}" srcOrd="0" destOrd="0" presId="urn:microsoft.com/office/officeart/2005/8/layout/vList4"/>
    <dgm:cxn modelId="{21851699-3C28-4789-9103-FF3FFF01DF39}" type="presParOf" srcId="{94272FED-D994-4743-844C-5070BB732343}" destId="{DC3D1057-3911-49DC-8B4B-4F8305BF098A}" srcOrd="1" destOrd="0" presId="urn:microsoft.com/office/officeart/2005/8/layout/vList4"/>
    <dgm:cxn modelId="{F3715227-0412-42E0-B685-6461C03F2DC9}" type="presParOf" srcId="{94272FED-D994-4743-844C-5070BB732343}" destId="{ECE55AF3-693F-4ADA-963D-E4F57667994B}" srcOrd="2" destOrd="0" presId="urn:microsoft.com/office/officeart/2005/8/layout/vList4"/>
    <dgm:cxn modelId="{F853298F-AD0D-4D9B-B966-B298F0EEB093}" type="presParOf" srcId="{B17E2703-ED7C-40C1-AA5F-205C0BB9EA84}" destId="{A2C514FB-D7EB-4AA8-B2BD-147960D9F9FC}" srcOrd="3" destOrd="0" presId="urn:microsoft.com/office/officeart/2005/8/layout/vList4"/>
    <dgm:cxn modelId="{D8198283-C277-4BD1-A1DF-57447762AE22}" type="presParOf" srcId="{B17E2703-ED7C-40C1-AA5F-205C0BB9EA84}" destId="{931DB2C6-6A18-4320-B852-C2613EDB2FA8}" srcOrd="4" destOrd="0" presId="urn:microsoft.com/office/officeart/2005/8/layout/vList4"/>
    <dgm:cxn modelId="{40DD30C9-D9A4-4219-8BD2-797A88A4D9B6}" type="presParOf" srcId="{931DB2C6-6A18-4320-B852-C2613EDB2FA8}" destId="{67233FA9-89F9-43A8-9F80-99BA1DBCD9E3}" srcOrd="0" destOrd="0" presId="urn:microsoft.com/office/officeart/2005/8/layout/vList4"/>
    <dgm:cxn modelId="{36776BE8-A558-408A-916B-2A8231861CEB}" type="presParOf" srcId="{931DB2C6-6A18-4320-B852-C2613EDB2FA8}" destId="{B43CAF5A-DF0E-47F1-8B84-50B2394B9328}" srcOrd="1" destOrd="0" presId="urn:microsoft.com/office/officeart/2005/8/layout/vList4"/>
    <dgm:cxn modelId="{D9A1D8F4-C2B5-4E55-830D-87AC8F7AD5A1}" type="presParOf" srcId="{931DB2C6-6A18-4320-B852-C2613EDB2FA8}" destId="{ED0EA491-65AE-4061-9E58-F527A96B4B18}" srcOrd="2" destOrd="0" presId="urn:microsoft.com/office/officeart/2005/8/layout/vList4"/>
    <dgm:cxn modelId="{DD8DC037-833C-4D6F-94EA-14BCD3FC4153}" type="presParOf" srcId="{B17E2703-ED7C-40C1-AA5F-205C0BB9EA84}" destId="{5D375768-0ECA-4AFD-96FD-19990CEB488B}" srcOrd="5" destOrd="0" presId="urn:microsoft.com/office/officeart/2005/8/layout/vList4"/>
    <dgm:cxn modelId="{14433620-87E3-4827-9195-D24F6FBFD010}" type="presParOf" srcId="{B17E2703-ED7C-40C1-AA5F-205C0BB9EA84}" destId="{E9C9C0DB-7628-4918-95C6-35F53D811906}" srcOrd="6" destOrd="0" presId="urn:microsoft.com/office/officeart/2005/8/layout/vList4"/>
    <dgm:cxn modelId="{276AE664-E67E-462E-9A88-69CA9DFA01DD}" type="presParOf" srcId="{E9C9C0DB-7628-4918-95C6-35F53D811906}" destId="{0CE79A18-16FB-4FBF-9129-D4AB1E2AEE32}" srcOrd="0" destOrd="0" presId="urn:microsoft.com/office/officeart/2005/8/layout/vList4"/>
    <dgm:cxn modelId="{39FA4DEC-249A-43E8-8B5D-1DEDF7E25BC8}" type="presParOf" srcId="{E9C9C0DB-7628-4918-95C6-35F53D811906}" destId="{3A722FFA-D144-4D82-A948-F625B32E43B9}" srcOrd="1" destOrd="0" presId="urn:microsoft.com/office/officeart/2005/8/layout/vList4"/>
    <dgm:cxn modelId="{CB863AC3-701F-48A0-8619-4D80D1B88CC9}" type="presParOf" srcId="{E9C9C0DB-7628-4918-95C6-35F53D811906}" destId="{4CE6E21C-486E-4E7A-97E6-FE3F941B762A}" srcOrd="2" destOrd="0" presId="urn:microsoft.com/office/officeart/2005/8/layout/vList4"/>
    <dgm:cxn modelId="{328B8F69-D26D-46AA-97C2-6E7D64941490}" type="presParOf" srcId="{B17E2703-ED7C-40C1-AA5F-205C0BB9EA84}" destId="{DA9457FF-7929-4F23-8944-59CC37CB2C59}" srcOrd="7" destOrd="0" presId="urn:microsoft.com/office/officeart/2005/8/layout/vList4"/>
    <dgm:cxn modelId="{42EB6D76-EFC6-463F-ADF2-EE7963B7290C}" type="presParOf" srcId="{B17E2703-ED7C-40C1-AA5F-205C0BB9EA84}" destId="{2350E0CA-57BF-4684-AC36-EDD559365B77}" srcOrd="8" destOrd="0" presId="urn:microsoft.com/office/officeart/2005/8/layout/vList4"/>
    <dgm:cxn modelId="{F6244EA1-F27C-4B37-8D94-0568ECFA94A4}" type="presParOf" srcId="{2350E0CA-57BF-4684-AC36-EDD559365B77}" destId="{97CE86EA-7C7C-4024-815D-E3E95FDCC209}" srcOrd="0" destOrd="0" presId="urn:microsoft.com/office/officeart/2005/8/layout/vList4"/>
    <dgm:cxn modelId="{04CEF719-45D7-4202-A216-7E9CAD7D9EFD}" type="presParOf" srcId="{2350E0CA-57BF-4684-AC36-EDD559365B77}" destId="{41A6BF44-B293-4BA2-8863-2523825655CA}" srcOrd="1" destOrd="0" presId="urn:microsoft.com/office/officeart/2005/8/layout/vList4"/>
    <dgm:cxn modelId="{69819D4B-77BD-4D84-8D28-A9FB69A950D4}" type="presParOf" srcId="{2350E0CA-57BF-4684-AC36-EDD559365B77}" destId="{D2259407-01D8-4452-BE62-306D911EF64E}" srcOrd="2" destOrd="0" presId="urn:microsoft.com/office/officeart/2005/8/layout/vList4"/>
    <dgm:cxn modelId="{8C0FC38A-DE57-477E-91B9-9E793C9EF4EC}" type="presParOf" srcId="{B17E2703-ED7C-40C1-AA5F-205C0BB9EA84}" destId="{C20962F8-55C1-4AA6-ACF6-305ACA7F0FF2}" srcOrd="9" destOrd="0" presId="urn:microsoft.com/office/officeart/2005/8/layout/vList4"/>
    <dgm:cxn modelId="{1B95B638-D6D0-4979-B7DB-ECF87C24B7C4}" type="presParOf" srcId="{B17E2703-ED7C-40C1-AA5F-205C0BB9EA84}" destId="{93412BED-D256-4B5C-85BD-072070082E6B}" srcOrd="10" destOrd="0" presId="urn:microsoft.com/office/officeart/2005/8/layout/vList4"/>
    <dgm:cxn modelId="{D780AB64-603F-41CA-8FF7-A5DDBA4773A9}" type="presParOf" srcId="{93412BED-D256-4B5C-85BD-072070082E6B}" destId="{DEBA809D-4656-4DD0-9969-B0E981E358F5}" srcOrd="0" destOrd="0" presId="urn:microsoft.com/office/officeart/2005/8/layout/vList4"/>
    <dgm:cxn modelId="{F540F39D-34E7-462A-A501-5DDABE136B74}" type="presParOf" srcId="{93412BED-D256-4B5C-85BD-072070082E6B}" destId="{49B16435-6F80-4C40-803F-8DBCEBE6B20D}" srcOrd="1" destOrd="0" presId="urn:microsoft.com/office/officeart/2005/8/layout/vList4"/>
    <dgm:cxn modelId="{1270E1A6-4E35-458F-87AA-9107FAAF5D26}" type="presParOf" srcId="{93412BED-D256-4B5C-85BD-072070082E6B}" destId="{20B3464C-EA00-4F3B-BC5A-8653599F0510}" srcOrd="2" destOrd="0" presId="urn:microsoft.com/office/officeart/2005/8/layout/vList4"/>
    <dgm:cxn modelId="{42167D56-5BCD-4D91-9F2B-94960D2F8135}" type="presParOf" srcId="{B17E2703-ED7C-40C1-AA5F-205C0BB9EA84}" destId="{BD662DA4-759F-453D-820F-7D761FBBE5F3}" srcOrd="11" destOrd="0" presId="urn:microsoft.com/office/officeart/2005/8/layout/vList4"/>
    <dgm:cxn modelId="{EFAD6336-D916-42A5-B54B-625F23694980}" type="presParOf" srcId="{B17E2703-ED7C-40C1-AA5F-205C0BB9EA84}" destId="{937E53AC-8958-476F-876C-6E6C383D0172}" srcOrd="12" destOrd="0" presId="urn:microsoft.com/office/officeart/2005/8/layout/vList4"/>
    <dgm:cxn modelId="{0DF6926B-F165-4F86-93C2-AB0F80E69C4F}" type="presParOf" srcId="{937E53AC-8958-476F-876C-6E6C383D0172}" destId="{E6066EEA-7DC4-437C-A2D9-DD5D52A0E9A2}" srcOrd="0" destOrd="0" presId="urn:microsoft.com/office/officeart/2005/8/layout/vList4"/>
    <dgm:cxn modelId="{6786AB78-F4B8-4B7F-AEC1-DD1B2926FBEE}" type="presParOf" srcId="{937E53AC-8958-476F-876C-6E6C383D0172}" destId="{4E606E8D-3DC9-4B03-85E2-15B5B774F507}" srcOrd="1" destOrd="0" presId="urn:microsoft.com/office/officeart/2005/8/layout/vList4"/>
    <dgm:cxn modelId="{CA94EFAB-6A09-4A00-B1A6-92EBBC3C6047}" type="presParOf" srcId="{937E53AC-8958-476F-876C-6E6C383D0172}" destId="{54C2E044-817B-41A5-8279-4B0463C72C2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16566" y="0"/>
          <a:ext cx="2923834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16566" y="1164748"/>
        <a:ext cx="2923834" cy="1164748"/>
      </dsp:txXfrm>
    </dsp:sp>
    <dsp:sp modelId="{79E796B1-3ABE-4958-A470-95B84B3BA8FB}">
      <dsp:nvSpPr>
        <dsp:cNvPr id="0" name=""/>
        <dsp:cNvSpPr/>
      </dsp:nvSpPr>
      <dsp:spPr>
        <a:xfrm>
          <a:off x="1372533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342853" y="0"/>
          <a:ext cx="275086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kern="12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3342853" y="1164748"/>
        <a:ext cx="2750861" cy="1164748"/>
      </dsp:txXfrm>
    </dsp:sp>
    <dsp:sp modelId="{E6379D24-0F7F-4C89-AA74-40B94EA75227}">
      <dsp:nvSpPr>
        <dsp:cNvPr id="0" name=""/>
        <dsp:cNvSpPr/>
      </dsp:nvSpPr>
      <dsp:spPr>
        <a:xfrm>
          <a:off x="4331062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196166" y="0"/>
          <a:ext cx="2631266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6196166" y="1164748"/>
        <a:ext cx="2631266" cy="1164748"/>
      </dsp:txXfrm>
    </dsp:sp>
    <dsp:sp modelId="{801EDB75-7215-4290-9F39-D09130BB9918}">
      <dsp:nvSpPr>
        <dsp:cNvPr id="0" name=""/>
        <dsp:cNvSpPr/>
      </dsp:nvSpPr>
      <dsp:spPr>
        <a:xfrm>
          <a:off x="709869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6743" y="96359"/>
          <a:ext cx="9940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78454" y="328467"/>
          <a:ext cx="2329253" cy="1672318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78454" y="328467"/>
        <a:ext cx="2329253" cy="1672318"/>
      </dsp:txXfrm>
    </dsp:sp>
    <dsp:sp modelId="{CA80EEC5-8180-463D-AB43-E20FC1CCE0B0}">
      <dsp:nvSpPr>
        <dsp:cNvPr id="0" name=""/>
        <dsp:cNvSpPr/>
      </dsp:nvSpPr>
      <dsp:spPr>
        <a:xfrm rot="5400000">
          <a:off x="4405897" y="-2615414"/>
          <a:ext cx="2118018" cy="7348846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 по росту доходного потенциала </a:t>
          </a:r>
          <a:r>
            <a:rPr lang="ru-RU" sz="14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поселения, оптимизации расходов бюджета </a:t>
          </a:r>
          <a:r>
            <a:rPr lang="ru-RU" sz="14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</a:t>
          </a:r>
          <a:r>
            <a:rPr lang="ru-RU" sz="14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Миллеровского</a:t>
          </a:r>
          <a:r>
            <a:rPr lang="ru-RU" sz="14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района и сокращению муниципального долга </a:t>
          </a:r>
          <a:r>
            <a:rPr lang="ru-RU" sz="14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до 2024 года 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утвержденный распоряжением Администрации </a:t>
          </a:r>
          <a:r>
            <a:rPr lang="ru-RU" sz="16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от 31.05.2019 № 27</a:t>
          </a:r>
          <a:endParaRPr lang="ru-RU" sz="11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405897" y="-2615414"/>
        <a:ext cx="2118018" cy="7348846"/>
      </dsp:txXfrm>
    </dsp:sp>
    <dsp:sp modelId="{9B6A0A72-3C0F-4B82-A7E6-2BA4A15A1DC4}">
      <dsp:nvSpPr>
        <dsp:cNvPr id="0" name=""/>
        <dsp:cNvSpPr/>
      </dsp:nvSpPr>
      <dsp:spPr>
        <a:xfrm rot="5400000">
          <a:off x="-250851" y="2878635"/>
          <a:ext cx="2389027" cy="1672318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50851" y="2878635"/>
        <a:ext cx="2389027" cy="1672318"/>
      </dsp:txXfrm>
    </dsp:sp>
    <dsp:sp modelId="{9A9BA3CA-42DC-4E24-BA14-1B2C342C1B46}">
      <dsp:nvSpPr>
        <dsp:cNvPr id="0" name=""/>
        <dsp:cNvSpPr/>
      </dsp:nvSpPr>
      <dsp:spPr>
        <a:xfrm rot="5400000">
          <a:off x="4342176" y="588"/>
          <a:ext cx="2210118" cy="7393527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1" kern="1200" dirty="0" smtClean="0">
              <a:solidFill>
                <a:srgbClr val="FF0000"/>
              </a:solidFill>
            </a:rPr>
            <a:t>Проведение взвешенной долговой политики</a:t>
          </a:r>
          <a:endParaRPr lang="ru-RU" sz="1600" i="1" kern="1200" dirty="0">
            <a:solidFill>
              <a:srgbClr val="FF0000"/>
            </a:solidFill>
          </a:endParaRPr>
        </a:p>
      </dsp:txBody>
      <dsp:txXfrm rot="5400000">
        <a:off x="4342176" y="588"/>
        <a:ext cx="2210118" cy="739352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3282"/>
          <a:ext cx="3816424" cy="914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1052,6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39098" y="23282"/>
        <a:ext cx="2977325" cy="914636"/>
      </dsp:txXfrm>
    </dsp:sp>
    <dsp:sp modelId="{DC3D1057-3911-49DC-8B4B-4F8305BF098A}">
      <dsp:nvSpPr>
        <dsp:cNvPr id="0" name=""/>
        <dsp:cNvSpPr/>
      </dsp:nvSpPr>
      <dsp:spPr>
        <a:xfrm>
          <a:off x="32249" y="98371"/>
          <a:ext cx="708152" cy="7674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392506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3620,7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3392506"/>
        <a:ext cx="2977325" cy="758140"/>
      </dsp:txXfrm>
    </dsp:sp>
    <dsp:sp modelId="{7DE197FE-AADA-44C3-8B2B-CF16D12E116A}">
      <dsp:nvSpPr>
        <dsp:cNvPr id="0" name=""/>
        <dsp:cNvSpPr/>
      </dsp:nvSpPr>
      <dsp:spPr>
        <a:xfrm>
          <a:off x="20315" y="3390318"/>
          <a:ext cx="670331" cy="5461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1900810"/>
          <a:ext cx="3816424" cy="704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31,5</a:t>
          </a:r>
        </a:p>
      </dsp:txBody>
      <dsp:txXfrm>
        <a:off x="839098" y="1900810"/>
        <a:ext cx="2977325" cy="704722"/>
      </dsp:txXfrm>
    </dsp:sp>
    <dsp:sp modelId="{0EECD78B-C0A7-434E-9ADD-45852886C17A}">
      <dsp:nvSpPr>
        <dsp:cNvPr id="0" name=""/>
        <dsp:cNvSpPr/>
      </dsp:nvSpPr>
      <dsp:spPr>
        <a:xfrm>
          <a:off x="20319" y="1904330"/>
          <a:ext cx="668629" cy="6028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174695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4406,5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4174695"/>
        <a:ext cx="2977325" cy="758140"/>
      </dsp:txXfrm>
    </dsp:sp>
    <dsp:sp modelId="{59208E79-B8A7-477C-B741-F3EAF6407C81}">
      <dsp:nvSpPr>
        <dsp:cNvPr id="0" name=""/>
        <dsp:cNvSpPr/>
      </dsp:nvSpPr>
      <dsp:spPr>
        <a:xfrm>
          <a:off x="20315" y="4244230"/>
          <a:ext cx="763284" cy="6065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898351"/>
          <a:ext cx="3816424" cy="920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337,4</a:t>
          </a:r>
        </a:p>
      </dsp:txBody>
      <dsp:txXfrm>
        <a:off x="839098" y="898351"/>
        <a:ext cx="2977325" cy="920208"/>
      </dsp:txXfrm>
    </dsp:sp>
    <dsp:sp modelId="{844F59AA-F0BE-4A71-B9FB-41A33D108C7D}">
      <dsp:nvSpPr>
        <dsp:cNvPr id="0" name=""/>
        <dsp:cNvSpPr/>
      </dsp:nvSpPr>
      <dsp:spPr>
        <a:xfrm>
          <a:off x="20319" y="933214"/>
          <a:ext cx="668629" cy="8403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2703901"/>
          <a:ext cx="3816424" cy="528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246,8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2703901"/>
        <a:ext cx="2977325" cy="528757"/>
      </dsp:txXfrm>
    </dsp:sp>
    <dsp:sp modelId="{0B0E7E74-22FC-4D83-A5A8-B863E1A0FD16}">
      <dsp:nvSpPr>
        <dsp:cNvPr id="0" name=""/>
        <dsp:cNvSpPr/>
      </dsp:nvSpPr>
      <dsp:spPr>
        <a:xfrm>
          <a:off x="20319" y="2741202"/>
          <a:ext cx="668614" cy="4545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672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182,0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1683" y="0"/>
        <a:ext cx="2870724" cy="672016"/>
      </dsp:txXfrm>
    </dsp:sp>
    <dsp:sp modelId="{8742C5EE-2DD0-46E4-AB75-87A4D25F8D62}">
      <dsp:nvSpPr>
        <dsp:cNvPr id="0" name=""/>
        <dsp:cNvSpPr/>
      </dsp:nvSpPr>
      <dsp:spPr>
        <a:xfrm>
          <a:off x="67201" y="67201"/>
          <a:ext cx="734481" cy="5376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747396"/>
          <a:ext cx="3672408" cy="672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15,0</a:t>
          </a:r>
        </a:p>
      </dsp:txBody>
      <dsp:txXfrm>
        <a:off x="801683" y="747396"/>
        <a:ext cx="2870724" cy="672016"/>
      </dsp:txXfrm>
    </dsp:sp>
    <dsp:sp modelId="{DC3D1057-3911-49DC-8B4B-4F8305BF098A}">
      <dsp:nvSpPr>
        <dsp:cNvPr id="0" name=""/>
        <dsp:cNvSpPr/>
      </dsp:nvSpPr>
      <dsp:spPr>
        <a:xfrm>
          <a:off x="67201" y="806419"/>
          <a:ext cx="734481" cy="5376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478435"/>
          <a:ext cx="3672408" cy="8752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463,4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1683" y="1478435"/>
        <a:ext cx="2870724" cy="875267"/>
      </dsp:txXfrm>
    </dsp:sp>
    <dsp:sp modelId="{B43CAF5A-DF0E-47F1-8B84-50B2394B9328}">
      <dsp:nvSpPr>
        <dsp:cNvPr id="0" name=""/>
        <dsp:cNvSpPr/>
      </dsp:nvSpPr>
      <dsp:spPr>
        <a:xfrm>
          <a:off x="67201" y="1647262"/>
          <a:ext cx="734481" cy="5376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2443450"/>
          <a:ext cx="3672408" cy="584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3576,2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01683" y="2443450"/>
        <a:ext cx="2870724" cy="584781"/>
      </dsp:txXfrm>
    </dsp:sp>
    <dsp:sp modelId="{3A722FFA-D144-4D82-A948-F625B32E43B9}">
      <dsp:nvSpPr>
        <dsp:cNvPr id="0" name=""/>
        <dsp:cNvSpPr/>
      </dsp:nvSpPr>
      <dsp:spPr>
        <a:xfrm>
          <a:off x="87414" y="2445413"/>
          <a:ext cx="734481" cy="5264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095433"/>
          <a:ext cx="3672408" cy="584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5199,6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01683" y="3095433"/>
        <a:ext cx="2870724" cy="584781"/>
      </dsp:txXfrm>
    </dsp:sp>
    <dsp:sp modelId="{41A6BF44-B293-4BA2-8863-2523825655CA}">
      <dsp:nvSpPr>
        <dsp:cNvPr id="0" name=""/>
        <dsp:cNvSpPr/>
      </dsp:nvSpPr>
      <dsp:spPr>
        <a:xfrm>
          <a:off x="67201" y="3102046"/>
          <a:ext cx="734481" cy="5264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A809D-4656-4DD0-9969-B0E981E358F5}">
      <dsp:nvSpPr>
        <dsp:cNvPr id="0" name=""/>
        <dsp:cNvSpPr/>
      </dsp:nvSpPr>
      <dsp:spPr>
        <a:xfrm>
          <a:off x="0" y="3753357"/>
          <a:ext cx="3672408" cy="584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40,8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01683" y="3753357"/>
        <a:ext cx="2870724" cy="584781"/>
      </dsp:txXfrm>
    </dsp:sp>
    <dsp:sp modelId="{49B16435-6F80-4C40-803F-8DBCEBE6B20D}">
      <dsp:nvSpPr>
        <dsp:cNvPr id="0" name=""/>
        <dsp:cNvSpPr/>
      </dsp:nvSpPr>
      <dsp:spPr>
        <a:xfrm>
          <a:off x="67201" y="3754030"/>
          <a:ext cx="734481" cy="5264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66EEA-7DC4-437C-A2D9-DD5D52A0E9A2}">
      <dsp:nvSpPr>
        <dsp:cNvPr id="0" name=""/>
        <dsp:cNvSpPr/>
      </dsp:nvSpPr>
      <dsp:spPr>
        <a:xfrm>
          <a:off x="0" y="4383770"/>
          <a:ext cx="3672408" cy="584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>
            <a:latin typeface="Arial" pitchFamily="34" charset="0"/>
            <a:cs typeface="Arial" pitchFamily="34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218,5</a:t>
          </a:r>
          <a:endParaRPr lang="ru-RU" sz="14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801683" y="4383770"/>
        <a:ext cx="2870724" cy="584781"/>
      </dsp:txXfrm>
    </dsp:sp>
    <dsp:sp modelId="{4E606E8D-3DC9-4B03-85E2-15B5B774F507}">
      <dsp:nvSpPr>
        <dsp:cNvPr id="0" name=""/>
        <dsp:cNvSpPr/>
      </dsp:nvSpPr>
      <dsp:spPr>
        <a:xfrm>
          <a:off x="67201" y="4406013"/>
          <a:ext cx="734481" cy="5264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0.60637</cdr:x>
      <cdr:y>0.03865</cdr:y>
    </cdr:from>
    <cdr:to>
      <cdr:x>0.88986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544616" y="216024"/>
          <a:ext cx="2592289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3086,1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23.01.2020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23.01.2020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23.01.2020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23.01.2020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23.01.2020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23.01.2020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23.01.2020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23.01.2020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23.01.2020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23.01.2020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23.01.2020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23.01.2020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23.01.2020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23.01.2020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23.01.2020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23.01.2020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3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illerovo.jpg"/>
          <p:cNvPicPr>
            <a:picLocks noChangeAspect="1"/>
          </p:cNvPicPr>
          <p:nvPr/>
        </p:nvPicPr>
        <p:blipFill>
          <a:blip r:embed="rId2" cstate="print"/>
          <a:srcRect l="5660" b="14804"/>
          <a:stretch>
            <a:fillRect/>
          </a:stretch>
        </p:blipFill>
        <p:spPr>
          <a:xfrm>
            <a:off x="2627784" y="476672"/>
            <a:ext cx="4009596" cy="28083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</a:t>
            </a:r>
            <a:r>
              <a:rPr lang="ru-RU" sz="24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Ольхово-Рогского</a:t>
            </a: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</a:t>
            </a:r>
            <a:r>
              <a:rPr lang="ru-RU" sz="3300" b="1" dirty="0" err="1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Ольхово-Рогского</a:t>
            </a:r>
            <a:r>
              <a:rPr lang="ru-RU" sz="3300" b="1" baseline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сельского поселения </a:t>
            </a:r>
            <a:r>
              <a:rPr lang="ru-RU" sz="3300" b="1" dirty="0" err="1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Миллеровского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2020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2021 и 2022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780928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/>
        </p:nvGraphicFramePr>
        <p:xfrm>
          <a:off x="107504" y="1052736"/>
          <a:ext cx="80648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99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6074,8 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476672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НЕНАЛОГОВЫХ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ольхово-рогского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сельского поселения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миллеровского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района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2020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260350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Налог на имущество физ. лиц– 51,7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1052,6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8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Земельный налог– 3913,4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246,8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31,5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337,4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Доходы от сдачи в аренду имущества 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413,5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3" name="TextBox 37"/>
          <p:cNvSpPr txBox="1">
            <a:spLocks noChangeArrowheads="1"/>
          </p:cNvSpPr>
          <p:nvPr/>
        </p:nvSpPr>
        <p:spPr bwMode="auto">
          <a:xfrm>
            <a:off x="5292080" y="6217567"/>
            <a:ext cx="36593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Иные собственные доходы– 27,9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004048" y="6309320"/>
            <a:ext cx="144016" cy="144016"/>
          </a:xfrm>
          <a:prstGeom prst="rect">
            <a:avLst/>
          </a:prstGeom>
          <a:solidFill>
            <a:srgbClr val="DCB1A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</a:t>
            </a: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налога на доходы</a:t>
            </a:r>
            <a:b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</a:b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физических лиц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в бюджет </a:t>
            </a:r>
            <a:r>
              <a:rPr lang="ru-RU" sz="216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ольхово-рогского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сельского поселения </a:t>
            </a:r>
            <a:r>
              <a:rPr lang="ru-RU" sz="216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Миллеровского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2080" y="260350"/>
            <a:ext cx="360109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/>
        </p:nvGraphicFramePr>
        <p:xfrm>
          <a:off x="2555776" y="2276872"/>
          <a:ext cx="6588224" cy="27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Ольхово-Рогского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Миллеровского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района в 2020 году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9695,5 </a:t>
            </a: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 рублей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50800" y="1556792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220072" y="260648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</a:t>
            </a:r>
            <a:b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по разделу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на 2020 год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2667442005"/>
              </p:ext>
            </p:extLst>
          </p:nvPr>
        </p:nvGraphicFramePr>
        <p:xfrm>
          <a:off x="1115616" y="141277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48064" y="260648"/>
            <a:ext cx="36724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2952328" cy="208823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0811" y="3645024"/>
            <a:ext cx="298318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</a:t>
            </a:r>
            <a:r>
              <a:rPr lang="ru-RU" sz="28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межбюджетных трансфертов </a:t>
            </a:r>
            <a:r>
              <a:rPr lang="ru-RU" sz="2800" b="1" dirty="0" smtClean="0">
                <a:solidFill>
                  <a:srgbClr val="FB99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из областного бюджета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на 2020 год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3528" y="5229200"/>
            <a:ext cx="2736304" cy="144016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(93,2%)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3417,0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95536" y="1628800"/>
            <a:ext cx="2592288" cy="1656184"/>
          </a:xfrm>
          <a:prstGeom prst="roundRect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(5,7%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203,7</a:t>
            </a:r>
            <a:endParaRPr lang="ru-RU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67744" y="3573016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3620,7 </a:t>
            </a:r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(3 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20675880">
            <a:off x="2912744" y="2474079"/>
            <a:ext cx="1486238" cy="720080"/>
            <a:chOff x="6833489" y="5430501"/>
            <a:chExt cx="148623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2376570">
              <a:off x="6944029" y="5662581"/>
              <a:ext cx="13756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 rot="485649">
            <a:off x="3029606" y="4973441"/>
            <a:ext cx="1530908" cy="701809"/>
            <a:chOff x="3304842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2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92080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115212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</a:t>
            </a:r>
            <a:r>
              <a:rPr 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spc="-1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часть 1)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1916832"/>
          <a:ext cx="8568952" cy="460851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2020 </a:t>
                      </a: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2021 </a:t>
                      </a: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2022 </a:t>
                      </a: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год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«Социальная поддержка граждан»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181,0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123,1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181,0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348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доступным и комфортным жильем населения </a:t>
                      </a:r>
                      <a:r>
                        <a:rPr lang="ru-RU" sz="1200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Ольхово-Рогского</a:t>
                      </a: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сельского поселения»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качественными жилищно-коммунальными услугами населения </a:t>
                      </a:r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Ольхово-Рогского</a:t>
                      </a:r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сельского поселения»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456,8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7046,5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416,4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общественного порядка и противодействие преступности»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0,8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0,8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0,8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 пожарной безопасности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и безопасности людей на водных объектах»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40,0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921192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«Развитие культуры»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3576,2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1434,5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2632,7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36096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688"/>
            <a:ext cx="8928992" cy="1224136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</a:t>
            </a:r>
            <a:r>
              <a:rPr 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(</a:t>
            </a:r>
            <a:r>
              <a:rPr lang="ru-RU" sz="2000" b="1" spc="-1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часть 2)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2419752"/>
          <a:ext cx="8568952" cy="2225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2019 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2020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2021 год</a:t>
                      </a:r>
                    </a:p>
                  </a:txBody>
                  <a:tcPr/>
                </a:tc>
              </a:tr>
              <a:tr h="14692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«Информационное общество»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«Муниципальная политика»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15,0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2976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200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муниципальными финансами»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5163,7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4814,7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4834,0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 по Программам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9436,5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13434,6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8079,9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259,0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833,0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708,7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1840" y="4005064"/>
            <a:ext cx="3816424" cy="3181747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5148064" y="188640"/>
            <a:ext cx="37444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направления бюджетной и налоговой политики </a:t>
            </a:r>
            <a:r>
              <a:rPr lang="ru-RU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Ольхово-Рогского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сельского поселения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2020-2022 годы 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Администрации от 05.11.2019 № 47)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</a:t>
            </a:r>
            <a:r>
              <a:rPr lang="ru-RU" sz="1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3717032"/>
            <a:ext cx="2520280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Областной закон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«Об областном бюджете на 2020 год и на плановый период 2021 и 2022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780928"/>
            <a:ext cx="9036496" cy="183600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бюджета </a:t>
            </a:r>
            <a:r>
              <a:rPr lang="ru-RU" sz="20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Ольхово-Рогского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сельского поселения </a:t>
            </a:r>
            <a:r>
              <a:rPr lang="ru-RU" sz="20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Миллеровского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района на 2020 год и на плановый период 2021 и 2022годов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2020 год и на плановый период 2021 и 2022 годов</a:t>
            </a:r>
            <a:endParaRPr lang="ru-RU" sz="2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36096" y="332656"/>
            <a:ext cx="37079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683568" y="1988840"/>
            <a:ext cx="68407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1560" y="3789040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поселения, оптимизации расходов бюджета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и сокращению муниципального долга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до 2024 года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5229200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на 2020-2022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404664"/>
            <a:ext cx="39604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412776"/>
            <a:ext cx="6480720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</a:t>
            </a:r>
            <a:r>
              <a:rPr lang="ru-RU" sz="2400" b="1" dirty="0" err="1" smtClean="0">
                <a:solidFill>
                  <a:srgbClr val="99FF66"/>
                </a:solidFill>
                <a:latin typeface="Monotype Corsiva" pitchFamily="66" charset="0"/>
              </a:rPr>
              <a:t>Ольхово-Рогского</a:t>
            </a:r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 сельского поселения от 05.11.2019 №47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636912"/>
            <a:ext cx="2808312" cy="144016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2420888"/>
            <a:ext cx="3960440" cy="201622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0000"/>
                </a:solidFill>
              </a:rPr>
              <a:t>Сбалансированность бюджета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Устойчивость бюджетной системы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059832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Реализация Указов Президента РФ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Достижение целей социально-экономического развития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</a:rPr>
              <a:t>Ольхово-Рогского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сельского поселения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Ольхово-Рогского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260648"/>
            <a:ext cx="39604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/>
        </p:nvGraphicFramePr>
        <p:xfrm>
          <a:off x="0" y="1556792"/>
          <a:ext cx="91440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332656"/>
            <a:ext cx="91440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</a:t>
            </a:r>
            <a:r>
              <a:rPr lang="ru-RU" sz="216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Ольхово-Рогского</a:t>
            </a: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 сельского поселения </a:t>
            </a:r>
            <a:r>
              <a:rPr lang="ru-RU" sz="216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Миллеровского</a:t>
            </a: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 района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Прогноз основных характеристик </a:t>
            </a:r>
            <a:r>
              <a:rPr lang="ru-RU" sz="20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бюджета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на 2020 год и на плановый период 2021 и 2022 годов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260648"/>
            <a:ext cx="381642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67546" y="1772816"/>
          <a:ext cx="8280919" cy="3911890"/>
        </p:xfrm>
        <a:graphic>
          <a:graphicData uri="http://schemas.openxmlformats.org/drawingml/2006/table">
            <a:tbl>
              <a:tblPr/>
              <a:tblGrid>
                <a:gridCol w="2571850"/>
                <a:gridCol w="2095581"/>
                <a:gridCol w="1739011"/>
                <a:gridCol w="1874477"/>
              </a:tblGrid>
              <a:tr h="648072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 всего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9695,5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14067,3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8360,1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2000" b="1" i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неналоговые доходы</a:t>
                      </a:r>
                      <a:endParaRPr lang="ru-RU" sz="2000" b="1" i="1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6074,8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6180,3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6381,4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b="1" i="1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3620,7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7887,0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1978,7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  <a:endParaRPr lang="ru-RU" sz="20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9695,5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14267,6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8788,6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Профицит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200,3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428,5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Ольхово-Рогского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Миллеровского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района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2020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260648"/>
            <a:ext cx="36724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9695,5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9695,5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0746344-savings-finances-economy-and-home-concept-close-up-of-ma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8"/>
            <a:ext cx="3384376" cy="19913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доходов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Ольхово-Рогского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поселенияМиллеровского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района, 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1628800"/>
          <a:ext cx="904398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331795" name="Text Box 19"/>
          <p:cNvSpPr txBox="1">
            <a:spLocks noChangeArrowheads="1"/>
          </p:cNvSpPr>
          <p:nvPr/>
        </p:nvSpPr>
        <p:spPr bwMode="auto">
          <a:xfrm>
            <a:off x="1691680" y="3212976"/>
            <a:ext cx="14401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10587,7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20072" y="116632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5004048" y="3789040"/>
            <a:ext cx="2160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      </a:t>
            </a:r>
            <a:r>
              <a:rPr lang="ru-RU" b="1" dirty="0" smtClean="0"/>
              <a:t>9695,5</a:t>
            </a:r>
            <a:endParaRPr lang="ru-RU" dirty="0" smtClean="0"/>
          </a:p>
        </p:txBody>
      </p:sp>
      <p:sp>
        <p:nvSpPr>
          <p:cNvPr id="29" name="Text Box 38"/>
          <p:cNvSpPr txBox="1">
            <a:spLocks noChangeArrowheads="1"/>
          </p:cNvSpPr>
          <p:nvPr/>
        </p:nvSpPr>
        <p:spPr bwMode="auto">
          <a:xfrm>
            <a:off x="3491880" y="4509120"/>
            <a:ext cx="10779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104,2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37"/>
          <p:cNvSpPr txBox="1">
            <a:spLocks noChangeArrowheads="1"/>
          </p:cNvSpPr>
          <p:nvPr/>
        </p:nvSpPr>
        <p:spPr bwMode="auto">
          <a:xfrm rot="2298500">
            <a:off x="3628415" y="2875807"/>
            <a:ext cx="8669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- 37,8%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8" name="Line 34"/>
          <p:cNvSpPr>
            <a:spLocks noChangeShapeType="1"/>
          </p:cNvSpPr>
          <p:nvPr/>
        </p:nvSpPr>
        <p:spPr bwMode="auto">
          <a:xfrm>
            <a:off x="3275856" y="2708920"/>
            <a:ext cx="1224136" cy="936104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Line 35"/>
          <p:cNvSpPr>
            <a:spLocks noChangeShapeType="1"/>
          </p:cNvSpPr>
          <p:nvPr/>
        </p:nvSpPr>
        <p:spPr bwMode="auto">
          <a:xfrm>
            <a:off x="3275856" y="4797152"/>
            <a:ext cx="1224136" cy="0"/>
          </a:xfrm>
          <a:prstGeom prst="line">
            <a:avLst/>
          </a:prstGeom>
          <a:noFill/>
          <a:ln w="19050">
            <a:solidFill>
              <a:srgbClr val="333399"/>
            </a:solidFill>
            <a:prstDash val="lg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20184</TotalTime>
  <Words>983</Words>
  <Application>Microsoft Office PowerPoint</Application>
  <PresentationFormat>Экран (4:3)</PresentationFormat>
  <Paragraphs>254</Paragraphs>
  <Slides>16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10195094</vt:lpstr>
      <vt:lpstr>Городская</vt:lpstr>
      <vt:lpstr>3_Городская</vt:lpstr>
      <vt:lpstr>19_Городская</vt:lpstr>
      <vt:lpstr>Администрация Ольхово-Рогского сельского поселения   </vt:lpstr>
      <vt:lpstr>Слайд 2</vt:lpstr>
      <vt:lpstr>Слайд 3</vt:lpstr>
      <vt:lpstr>Основные направления бюджетной и налоговой политики Ольхово-Рогского сельского поселения на 2020-2022 годы  </vt:lpstr>
      <vt:lpstr>Основные приоритеты Ольхово-Рогского сельского поселения </vt:lpstr>
      <vt:lpstr>Слайд 6</vt:lpstr>
      <vt:lpstr>Прогноз основных характеристик бюджета на 2020 год и на плановый период 2021 и 2022 годов</vt:lpstr>
      <vt:lpstr>Основные параметры бюджета Ольхово-Рогского сельского поселения Миллеровского района на 2020 год</vt:lpstr>
      <vt:lpstr>Динамика доходов бюджета Ольхово-Рогского сельского поселенияМиллеровского района, </vt:lpstr>
      <vt:lpstr>Слайд 10</vt:lpstr>
      <vt:lpstr>Динамика поступлений налога на доходы физических лиц в бюджет ольхово-рогского сельского поселения Миллеровского района</vt:lpstr>
      <vt:lpstr>Расходы бюджета Ольхово-Рогского сельского поселения Миллеровского района в 2020 году 9695,5 тыс. рублей</vt:lpstr>
      <vt:lpstr>Структура расходов по разделу «Культура, кинематография» на 2020 год           </vt:lpstr>
      <vt:lpstr>Слайд 14</vt:lpstr>
      <vt:lpstr>Расходы бюджета Ольхово-Рогского сельского поселения Миллеровского района, формируемые в рамках муниципальных программ Ольхово-Рогского сельского поселения, и непрограммные расходы   (часть 1)</vt:lpstr>
      <vt:lpstr>Расходы бюджета Ольхово-Рогского сельского поселения Миллеровского района, формируемые в рамках муниципальных программ Ольхово-Рогского сельского поселения, и непрограммные расходы     (часть 2)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2080</cp:revision>
  <dcterms:created xsi:type="dcterms:W3CDTF">2011-10-21T12:19:44Z</dcterms:created>
  <dcterms:modified xsi:type="dcterms:W3CDTF">2020-01-23T08:42:01Z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