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5"/>
  </p:notesMasterIdLst>
  <p:handoutMasterIdLst>
    <p:handoutMasterId r:id="rId26"/>
  </p:handoutMasterIdLst>
  <p:sldIdLst>
    <p:sldId id="896" r:id="rId7"/>
    <p:sldId id="897" r:id="rId8"/>
    <p:sldId id="1202" r:id="rId9"/>
    <p:sldId id="1166" r:id="rId10"/>
    <p:sldId id="1204" r:id="rId11"/>
    <p:sldId id="1170" r:id="rId12"/>
    <p:sldId id="904" r:id="rId13"/>
    <p:sldId id="1572" r:id="rId14"/>
    <p:sldId id="1368" r:id="rId15"/>
    <p:sldId id="1587" r:id="rId16"/>
    <p:sldId id="1571" r:id="rId17"/>
    <p:sldId id="1533" r:id="rId18"/>
    <p:sldId id="1547" r:id="rId19"/>
    <p:sldId id="1566" r:id="rId20"/>
    <p:sldId id="1567" r:id="rId21"/>
    <p:sldId id="1349" r:id="rId22"/>
    <p:sldId id="971" r:id="rId23"/>
    <p:sldId id="1156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411880161463544E-4"/>
          <c:y val="0"/>
          <c:w val="0.990576168396695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17.821408344345858</c:v>
                </c:pt>
                <c:pt idx="1">
                  <c:v>60.510666414951864</c:v>
                </c:pt>
                <c:pt idx="2">
                  <c:v>10.31244100434208</c:v>
                </c:pt>
                <c:pt idx="3">
                  <c:v>10.538984330753257</c:v>
                </c:pt>
                <c:pt idx="4">
                  <c:v>0.8164999056069473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03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
2018</c:v>
                </c:pt>
                <c:pt idx="1">
                  <c:v>Бюджет
2019</c:v>
                </c:pt>
                <c:pt idx="2">
                  <c:v>Бюджет
2020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1132.8</c:v>
                </c:pt>
                <c:pt idx="1">
                  <c:v>1212</c:v>
                </c:pt>
                <c:pt idx="2">
                  <c:v>1283.9000000000001</c:v>
                </c:pt>
              </c:numCache>
            </c:numRef>
          </c:val>
          <c:shape val="cylinder"/>
        </c:ser>
        <c:shape val="box"/>
        <c:axId val="90315008"/>
        <c:axId val="90357760"/>
        <c:axId val="0"/>
      </c:bar3DChart>
      <c:catAx>
        <c:axId val="90315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0357760"/>
        <c:crosses val="autoZero"/>
        <c:auto val="1"/>
        <c:lblAlgn val="ctr"/>
        <c:lblOffset val="100"/>
      </c:catAx>
      <c:valAx>
        <c:axId val="90357760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90315008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85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85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10454.9</c:v>
                </c:pt>
                <c:pt idx="1">
                  <c:v>9111.1</c:v>
                </c:pt>
                <c:pt idx="2">
                  <c:v>9318.2999999999993</c:v>
                </c:pt>
              </c:numCache>
            </c:numRef>
          </c:val>
        </c:ser>
        <c:shape val="box"/>
        <c:axId val="81151488"/>
        <c:axId val="81153024"/>
        <c:axId val="0"/>
      </c:bar3DChart>
      <c:catAx>
        <c:axId val="81151488"/>
        <c:scaling>
          <c:orientation val="minMax"/>
        </c:scaling>
        <c:axPos val="b"/>
        <c:numFmt formatCode="General" sourceLinked="1"/>
        <c:tickLblPos val="nextTo"/>
        <c:crossAx val="81153024"/>
        <c:crosses val="autoZero"/>
        <c:auto val="1"/>
        <c:lblAlgn val="ctr"/>
        <c:lblOffset val="100"/>
      </c:catAx>
      <c:valAx>
        <c:axId val="81153024"/>
        <c:scaling>
          <c:orientation val="minMax"/>
        </c:scaling>
        <c:delete val="1"/>
        <c:axPos val="l"/>
        <c:numFmt formatCode="0.0" sourceLinked="1"/>
        <c:tickLblPos val="none"/>
        <c:crossAx val="81151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84939031711968"/>
          <c:y val="9.5225728887267519E-2"/>
          <c:w val="0.69917592715534194"/>
          <c:h val="0.802733551457203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4576.3</c:v>
                </c:pt>
                <c:pt idx="1">
                  <c:v>3846.8</c:v>
                </c:pt>
                <c:pt idx="2">
                  <c:v>4119.8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191.1</c:v>
                </c:pt>
                <c:pt idx="1">
                  <c:v>167.1</c:v>
                </c:pt>
                <c:pt idx="2">
                  <c:v>106.6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gapWidth val="104"/>
        <c:gapDepth val="190"/>
        <c:shape val="cylinder"/>
        <c:axId val="95970816"/>
        <c:axId val="95972352"/>
        <c:axId val="0"/>
      </c:bar3DChart>
      <c:catAx>
        <c:axId val="9597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95972352"/>
        <c:crosses val="autoZero"/>
        <c:auto val="1"/>
        <c:lblAlgn val="ctr"/>
        <c:lblOffset val="100"/>
      </c:catAx>
      <c:valAx>
        <c:axId val="95972352"/>
        <c:scaling>
          <c:orientation val="minMax"/>
          <c:max val="55000"/>
          <c:min val="0"/>
        </c:scaling>
        <c:delete val="1"/>
        <c:axPos val="l"/>
        <c:numFmt formatCode="#,##0.0" sourceLinked="1"/>
        <c:tickLblPos val="none"/>
        <c:crossAx val="95970816"/>
        <c:crosses val="autoZero"/>
        <c:crossBetween val="between"/>
        <c:majorUnit val="5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1096649244486663"/>
          <c:y val="0.10762091697237799"/>
          <c:w val="0.18240308303254577"/>
          <c:h val="0.79952303155939963"/>
        </c:manualLayout>
      </c:layout>
      <c:txPr>
        <a:bodyPr/>
        <a:lstStyle/>
        <a:p>
          <a:pPr>
            <a:defRPr sz="1200" b="1" i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31.07.2017 № 46)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21.04.2014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62)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 от 07.06.2017 № 36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14.04.2017 № 28)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9134" custScaleY="188672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1132,8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655,5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4098,5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4568,1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191,1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644,6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5027,9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4576,3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4F9D7AC6-67F5-4386-B71D-72A976BA63F7}" type="presParOf" srcId="{B17E2703-ED7C-40C1-AA5F-205C0BB9EA84}" destId="{7D4D5190-7A99-4EE3-BF13-894BFF6BFA1A}" srcOrd="6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Утвержденный бюджет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826" y="147264"/>
          <a:ext cx="1044292" cy="749763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0826" y="147264"/>
        <a:ext cx="1044292" cy="749763"/>
      </dsp:txXfrm>
    </dsp:sp>
    <dsp:sp modelId="{CA80EEC5-8180-463D-AB43-E20FC1CCE0B0}">
      <dsp:nvSpPr>
        <dsp:cNvPr id="0" name=""/>
        <dsp:cNvSpPr/>
      </dsp:nvSpPr>
      <dsp:spPr>
        <a:xfrm rot="5400000">
          <a:off x="4272235" y="-3450708"/>
          <a:ext cx="1313551" cy="82149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31.07.2017 № 46)</a:t>
          </a:r>
          <a:endParaRPr lang="ru-RU" sz="1400" kern="1200" dirty="0"/>
        </a:p>
      </dsp:txBody>
      <dsp:txXfrm rot="5400000">
        <a:off x="4272235" y="-3450708"/>
        <a:ext cx="1313551" cy="8214969"/>
      </dsp:txXfrm>
    </dsp:sp>
    <dsp:sp modelId="{9B6A0A72-3C0F-4B82-A7E6-2BA4A15A1DC4}">
      <dsp:nvSpPr>
        <dsp:cNvPr id="0" name=""/>
        <dsp:cNvSpPr/>
      </dsp:nvSpPr>
      <dsp:spPr>
        <a:xfrm rot="5400000">
          <a:off x="-83634" y="1544267"/>
          <a:ext cx="1071091" cy="749763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634" y="1544267"/>
        <a:ext cx="1071091" cy="749763"/>
      </dsp:txXfrm>
    </dsp:sp>
    <dsp:sp modelId="{9A9BA3CA-42DC-4E24-BA14-1B2C342C1B46}">
      <dsp:nvSpPr>
        <dsp:cNvPr id="0" name=""/>
        <dsp:cNvSpPr/>
      </dsp:nvSpPr>
      <dsp:spPr>
        <a:xfrm rot="5400000">
          <a:off x="4437342" y="-2220980"/>
          <a:ext cx="990879" cy="8200052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14.04.2017 № 28)</a:t>
          </a:r>
          <a:endParaRPr lang="ru-RU" sz="1400" kern="1200" dirty="0"/>
        </a:p>
      </dsp:txBody>
      <dsp:txXfrm rot="5400000">
        <a:off x="4437342" y="-2220980"/>
        <a:ext cx="990879" cy="8200052"/>
      </dsp:txXfrm>
    </dsp:sp>
    <dsp:sp modelId="{B59BF440-36E6-48B3-BC75-E6445956244C}">
      <dsp:nvSpPr>
        <dsp:cNvPr id="0" name=""/>
        <dsp:cNvSpPr/>
      </dsp:nvSpPr>
      <dsp:spPr>
        <a:xfrm rot="5400000">
          <a:off x="-193394" y="2759534"/>
          <a:ext cx="1290611" cy="749763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3394" y="2759534"/>
        <a:ext cx="1290611" cy="749763"/>
      </dsp:txXfrm>
    </dsp:sp>
    <dsp:sp modelId="{6F6C7F8D-CA85-4C86-A8B9-DE0E49DC8118}">
      <dsp:nvSpPr>
        <dsp:cNvPr id="0" name=""/>
        <dsp:cNvSpPr/>
      </dsp:nvSpPr>
      <dsp:spPr>
        <a:xfrm rot="5400000">
          <a:off x="4331952" y="-971095"/>
          <a:ext cx="1244334" cy="8164751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 от 07.06.2017 № 36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31952" y="-971095"/>
        <a:ext cx="1244334" cy="8164751"/>
      </dsp:txXfrm>
    </dsp:sp>
    <dsp:sp modelId="{A6E13E1B-7D1B-442A-959A-A9F6D8AE7DD8}">
      <dsp:nvSpPr>
        <dsp:cNvPr id="0" name=""/>
        <dsp:cNvSpPr/>
      </dsp:nvSpPr>
      <dsp:spPr>
        <a:xfrm rot="5400000">
          <a:off x="-83634" y="4095442"/>
          <a:ext cx="1071091" cy="749763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634" y="4095442"/>
        <a:ext cx="1071091" cy="749763"/>
      </dsp:txXfrm>
    </dsp:sp>
    <dsp:sp modelId="{F6DF088B-B792-439B-9EEE-AF2670D0671E}">
      <dsp:nvSpPr>
        <dsp:cNvPr id="0" name=""/>
        <dsp:cNvSpPr/>
      </dsp:nvSpPr>
      <dsp:spPr>
        <a:xfrm rot="5400000">
          <a:off x="4403827" y="404354"/>
          <a:ext cx="1098513" cy="8159365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21.04.2014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62)</a:t>
          </a:r>
          <a:endParaRPr lang="ru-RU" sz="1400" kern="1200" dirty="0"/>
        </a:p>
      </dsp:txBody>
      <dsp:txXfrm rot="5400000">
        <a:off x="4403827" y="404354"/>
        <a:ext cx="1098513" cy="81593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1132,8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655,5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4098,5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4568,1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191,1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644,6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4576,3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5027,9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Утвержденный бюджет 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Ольхово-Рогского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0"/>
        <a:ext cx="8128957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18.01.2018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56792"/>
          <a:ext cx="5400599" cy="32685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4797,6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4408,5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4382,7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189,5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198,5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644,6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441,3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454,9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4576,3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3846,8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4119,8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167,1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106,6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4797,6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тыс. рублей или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45,9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бюджета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Ольхово-Рогского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</a:t>
            </a:r>
            <a:r>
              <a:rPr lang="ru-RU" dirty="0" smtClean="0">
                <a:latin typeface="+mn-lt"/>
                <a:cs typeface="+mn-cs"/>
              </a:rPr>
              <a:t>28.12.2017 </a:t>
            </a:r>
            <a:r>
              <a:rPr lang="ru-RU" dirty="0" smtClean="0">
                <a:latin typeface="+mn-lt"/>
                <a:cs typeface="+mn-cs"/>
              </a:rPr>
              <a:t>№ </a:t>
            </a:r>
            <a:r>
              <a:rPr lang="ru-RU" dirty="0" smtClean="0">
                <a:latin typeface="+mn-lt"/>
                <a:cs typeface="+mn-cs"/>
              </a:rPr>
              <a:t>895);</a:t>
            </a:r>
            <a:endParaRPr lang="ru-RU" dirty="0" smtClean="0">
              <a:latin typeface="+mn-lt"/>
              <a:cs typeface="+mn-cs"/>
            </a:endParaRP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поселений из областного бюджета бюджету </a:t>
            </a:r>
            <a:r>
              <a:rPr lang="ru-RU" dirty="0" err="1" smtClean="0">
                <a:latin typeface="+mn-lt"/>
              </a:rPr>
              <a:t>Ольхово-Рогского</a:t>
            </a:r>
            <a:r>
              <a:rPr lang="ru-RU" dirty="0" smtClean="0">
                <a:latin typeface="+mn-lt"/>
              </a:rPr>
              <a:t> сельского поселения </a:t>
            </a:r>
            <a:r>
              <a:rPr lang="ru-RU" dirty="0" err="1" smtClean="0">
                <a:latin typeface="+mn-lt"/>
              </a:rPr>
              <a:t>Миллеровского</a:t>
            </a:r>
            <a:r>
              <a:rPr lang="ru-RU" dirty="0" smtClean="0">
                <a:latin typeface="+mn-lt"/>
              </a:rPr>
              <a:t> района от 07.06.2017 № 22/8Д.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Ольхово-Рогского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Миллеровского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828600" y="1124744"/>
          <a:ext cx="95770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4782,4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4028,9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772816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4241,4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06084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15,0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15,0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15,0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92494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191,1 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167,1тыс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106,6 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3717032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4576,3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3846,8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 --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4119,8тыс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7504" y="518400"/>
            <a:ext cx="8928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жильем 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Ольхово-Рогского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 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2018 - 2020 годах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предусмотрено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69,0 тыс. 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07504" y="3105040"/>
            <a:ext cx="4176464" cy="684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– 2020 годы – 69,0 тыс. рублей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Ольхово-Рогского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08912" cy="343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4098,5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2620,2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2722,9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3112,3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1462,7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1316,4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796,5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965,7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1207,8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2018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79704" y="5445224"/>
            <a:ext cx="2664296" cy="1224136"/>
          </a:xfrm>
          <a:prstGeom prst="ellipse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19,5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75,9%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4,6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7092280" y="4725144"/>
            <a:ext cx="1800200" cy="1251520"/>
            <a:chOff x="251520" y="5417840"/>
            <a:chExt cx="2808312" cy="1251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5417840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4747,6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7020272" y="2492896"/>
            <a:ext cx="1800200" cy="1512168"/>
            <a:chOff x="7092280" y="2420888"/>
            <a:chExt cx="1800200" cy="102411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092280" y="2420888"/>
              <a:ext cx="1800200" cy="102411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противодействие преступности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0,8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04448" y="2852936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5076056" y="2564904"/>
            <a:ext cx="1944216" cy="792088"/>
            <a:chOff x="7092280" y="3429000"/>
            <a:chExt cx="1800200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429000"/>
              <a:ext cx="1800200" cy="76808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15,0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3059832" y="4725144"/>
            <a:ext cx="2088232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4576,3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644,6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251520" y="1412776"/>
            <a:ext cx="2808312" cy="1080120"/>
            <a:chOff x="251520" y="2564904"/>
            <a:chExt cx="2808312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2808312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161,1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Группа 55"/>
          <p:cNvGrpSpPr/>
          <p:nvPr/>
        </p:nvGrpSpPr>
        <p:grpSpPr>
          <a:xfrm>
            <a:off x="3059832" y="3717032"/>
            <a:ext cx="2088232" cy="1024577"/>
            <a:chOff x="3059832" y="3717032"/>
            <a:chExt cx="2088232" cy="102457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059832" y="3717032"/>
              <a:ext cx="2088232" cy="1024577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Обеспечение доступным </a:t>
              </a:r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комфортным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жильем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населения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30,0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98B3FF"/>
                </a:clrFrom>
                <a:clrTo>
                  <a:srgbClr val="98B3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4221088"/>
              <a:ext cx="545802" cy="46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076056" y="1412776"/>
            <a:ext cx="1944216" cy="1080120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7092280" y="1412776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50,0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Ольхово-Рогского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27584" y="3645024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25.09.2017 № 101)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74543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Ольхово-Рогского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на 2018-2020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2018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10454,9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9111,1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9318,3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4098,5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2620,2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2722,9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10454,9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9111,1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9318,3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10454,9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10454,9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ОЛЬХОВО-РОГСКОГО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655,5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143001" cy="324722"/>
              <a:chOff x="395536" y="5013176"/>
              <a:chExt cx="41430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8549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1132,8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3846,3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51,9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669,9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ОЛЬХОВО-РОГСКОГО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Ольхово-Рогское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17597</TotalTime>
  <Words>1175</Words>
  <Application>Microsoft Office PowerPoint</Application>
  <PresentationFormat>Экран (4:3)</PresentationFormat>
  <Paragraphs>303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Ольхово-Рогское сельское поселение   </vt:lpstr>
      <vt:lpstr>Слайд 2</vt:lpstr>
      <vt:lpstr>Слайд 3</vt:lpstr>
      <vt:lpstr>Бюджет на 2018 год  и на плановый период 2019 и 2020 годов  </vt:lpstr>
      <vt:lpstr>Слайд 5</vt:lpstr>
      <vt:lpstr>Основные характеристики бюджета Ольхово-Рогского сельского поселения Миллеровского района на 2018-2020 годы</vt:lpstr>
      <vt:lpstr>Основные параметры бюджета Ольхово-Рогского сельского поселения Миллеровского района на 2018 год</vt:lpstr>
      <vt:lpstr>Слайд 8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Слайд 10</vt:lpstr>
      <vt:lpstr>Расходы на обеспечение деятельности аппарата управления в 2018 году составят  4797,6 тыс. рублей или 45,9 % общего объема расходов бюджета Ольхово-Рогского сельского поселения Миллеровского района</vt:lpstr>
      <vt:lpstr>Структура расходов бюджета Ольхово-Рогского сельского поселения  Миллеровского района на социальную политику</vt:lpstr>
      <vt:lpstr>Слайд 13</vt:lpstr>
      <vt:lpstr>Объемы межбюджетных трансфертов бюджету Ольхово-Рогского сельского поселения  Миллеровского района на 2018-2020 годы </vt:lpstr>
      <vt:lpstr>Слайд 15</vt:lpstr>
      <vt:lpstr>Объем муниципальных программ в общем объеме расходов, запланированных на  реализацию муниципальных программ Ольхово-Рогского сельского поселения в 2018 году</vt:lpstr>
      <vt:lpstr>Структура муниципального долга  Ольхово-Рогского сельского поселения на 2018-2020 годы                                                                          (тыс. рублей)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1822</cp:revision>
  <dcterms:created xsi:type="dcterms:W3CDTF">2011-10-21T12:19:44Z</dcterms:created>
  <dcterms:modified xsi:type="dcterms:W3CDTF">2018-01-18T13:01:20Z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