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drawing6.xml" ContentType="application/vnd.ms-office.drawingml.diagramDrawing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788" r:id="rId3"/>
    <p:sldMasterId id="2147483812" r:id="rId4"/>
    <p:sldMasterId id="2147483824" r:id="rId5"/>
    <p:sldMasterId id="2147484065" r:id="rId6"/>
  </p:sldMasterIdLst>
  <p:notesMasterIdLst>
    <p:notesMasterId r:id="rId25"/>
  </p:notesMasterIdLst>
  <p:handoutMasterIdLst>
    <p:handoutMasterId r:id="rId26"/>
  </p:handoutMasterIdLst>
  <p:sldIdLst>
    <p:sldId id="896" r:id="rId7"/>
    <p:sldId id="897" r:id="rId8"/>
    <p:sldId id="1202" r:id="rId9"/>
    <p:sldId id="1166" r:id="rId10"/>
    <p:sldId id="1204" r:id="rId11"/>
    <p:sldId id="1170" r:id="rId12"/>
    <p:sldId id="904" r:id="rId13"/>
    <p:sldId id="1572" r:id="rId14"/>
    <p:sldId id="1368" r:id="rId15"/>
    <p:sldId id="1587" r:id="rId16"/>
    <p:sldId id="1571" r:id="rId17"/>
    <p:sldId id="1533" r:id="rId18"/>
    <p:sldId id="1547" r:id="rId19"/>
    <p:sldId id="1566" r:id="rId20"/>
    <p:sldId id="1567" r:id="rId21"/>
    <p:sldId id="1349" r:id="rId22"/>
    <p:sldId id="971" r:id="rId23"/>
    <p:sldId id="1156" r:id="rId24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7E60A"/>
    <a:srgbClr val="CCFF33"/>
    <a:srgbClr val="7EEA9F"/>
    <a:srgbClr val="FF9933"/>
    <a:srgbClr val="90C5D8"/>
    <a:srgbClr val="8BC2DD"/>
    <a:srgbClr val="FFCC00"/>
    <a:srgbClr val="FFFF66"/>
    <a:srgbClr val="92D3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1.4118801614635432E-4"/>
          <c:y val="0"/>
          <c:w val="0.990576168396695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27"/>
          <c:dPt>
            <c:idx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13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Единый сельскохозяйственный налог</c:v>
                </c:pt>
                <c:pt idx="3">
                  <c:v>Неналоговые доходы</c:v>
                </c:pt>
                <c:pt idx="4">
                  <c:v>Остальные налоговые доходы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16.206056916755443</c:v>
                </c:pt>
                <c:pt idx="1">
                  <c:v>61.900776137574212</c:v>
                </c:pt>
                <c:pt idx="2">
                  <c:v>6.5499923908080984</c:v>
                </c:pt>
                <c:pt idx="3">
                  <c:v>9.9360827880079192</c:v>
                </c:pt>
                <c:pt idx="4">
                  <c:v>5.4070917668543634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396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Проект
2018</c:v>
                </c:pt>
                <c:pt idx="1">
                  <c:v>Проект
2019</c:v>
                </c:pt>
                <c:pt idx="2">
                  <c:v>Проект
2020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1064.9000000000001</c:v>
                </c:pt>
                <c:pt idx="1">
                  <c:v>1139.3</c:v>
                </c:pt>
                <c:pt idx="2">
                  <c:v>1207</c:v>
                </c:pt>
              </c:numCache>
            </c:numRef>
          </c:val>
          <c:shape val="cylinder"/>
        </c:ser>
        <c:shape val="box"/>
        <c:axId val="128088320"/>
        <c:axId val="128118784"/>
        <c:axId val="0"/>
      </c:bar3DChart>
      <c:catAx>
        <c:axId val="1280883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28118784"/>
        <c:crosses val="autoZero"/>
        <c:auto val="1"/>
        <c:lblAlgn val="ctr"/>
        <c:lblOffset val="100"/>
      </c:catAx>
      <c:valAx>
        <c:axId val="128118784"/>
        <c:scaling>
          <c:orientation val="minMax"/>
          <c:min val="25000"/>
        </c:scaling>
        <c:delete val="1"/>
        <c:axPos val="l"/>
        <c:numFmt formatCode="#,##0.0" sourceLinked="1"/>
        <c:tickLblPos val="none"/>
        <c:crossAx val="128088320"/>
        <c:crosses val="autoZero"/>
        <c:crossBetween val="between"/>
        <c:majorUnit val="5000"/>
      </c:valAx>
      <c:spPr>
        <a:noFill/>
        <a:ln w="25405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2.2046161537606978E-2"/>
                  <c:y val="-5.8789764100285163E-2"/>
                </c:manualLayout>
              </c:layout>
              <c:showVal val="1"/>
            </c:dLbl>
            <c:dLbl>
              <c:idx val="1"/>
              <c:layout>
                <c:manualLayout>
                  <c:x val="2.2046161537606978E-2"/>
                  <c:y val="-5.8789764100285163E-2"/>
                </c:manualLayout>
              </c:layout>
              <c:showVal val="1"/>
            </c:dLbl>
            <c:dLbl>
              <c:idx val="2"/>
              <c:layout>
                <c:manualLayout>
                  <c:x val="9.4483549446886857E-3"/>
                  <c:y val="-5.459049523597911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9817.9</c:v>
                </c:pt>
                <c:pt idx="1">
                  <c:v>8777.1</c:v>
                </c:pt>
                <c:pt idx="2">
                  <c:v>8683.1</c:v>
                </c:pt>
              </c:numCache>
            </c:numRef>
          </c:val>
        </c:ser>
        <c:shape val="box"/>
        <c:axId val="128439808"/>
        <c:axId val="128441344"/>
        <c:axId val="0"/>
      </c:bar3DChart>
      <c:catAx>
        <c:axId val="128439808"/>
        <c:scaling>
          <c:orientation val="minMax"/>
        </c:scaling>
        <c:axPos val="b"/>
        <c:numFmt formatCode="General" sourceLinked="1"/>
        <c:tickLblPos val="nextTo"/>
        <c:crossAx val="128441344"/>
        <c:crosses val="autoZero"/>
        <c:auto val="1"/>
        <c:lblAlgn val="ctr"/>
        <c:lblOffset val="100"/>
      </c:catAx>
      <c:valAx>
        <c:axId val="128441344"/>
        <c:scaling>
          <c:orientation val="minMax"/>
        </c:scaling>
        <c:delete val="1"/>
        <c:axPos val="l"/>
        <c:numFmt formatCode="0.0" sourceLinked="1"/>
        <c:tickLblPos val="none"/>
        <c:crossAx val="1284398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684939031711962"/>
          <c:y val="9.5225728887267491E-2"/>
          <c:w val="0.69917592715534194"/>
          <c:h val="0.8027335514572034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социальной политики</c:v>
                </c:pt>
              </c:strCache>
            </c:strRef>
          </c:tx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6200000" scaled="0"/>
            </a:gradFill>
          </c:spPr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8900000" scaled="1"/>
              <a:tileRect/>
            </a:gradFill>
          </c:spPr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4323.8</c:v>
                </c:pt>
                <c:pt idx="1">
                  <c:v>3472.3</c:v>
                </c:pt>
                <c:pt idx="2">
                  <c:v>3509.8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c:spPr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191.1</c:v>
                </c:pt>
                <c:pt idx="1">
                  <c:v>225.9</c:v>
                </c:pt>
                <c:pt idx="2">
                  <c:v>106.6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</a:gradFill>
          </c:spPr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</c:ser>
        <c:dLbls>
          <c:showVal val="1"/>
        </c:dLbls>
        <c:gapWidth val="104"/>
        <c:gapDepth val="190"/>
        <c:shape val="cylinder"/>
        <c:axId val="132752896"/>
        <c:axId val="132754432"/>
        <c:axId val="0"/>
      </c:bar3DChart>
      <c:catAx>
        <c:axId val="1327528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1">
                <a:solidFill>
                  <a:srgbClr val="FF0000"/>
                </a:solidFill>
              </a:defRPr>
            </a:pPr>
            <a:endParaRPr lang="ru-RU"/>
          </a:p>
        </c:txPr>
        <c:crossAx val="132754432"/>
        <c:crosses val="autoZero"/>
        <c:auto val="1"/>
        <c:lblAlgn val="ctr"/>
        <c:lblOffset val="100"/>
      </c:catAx>
      <c:valAx>
        <c:axId val="132754432"/>
        <c:scaling>
          <c:orientation val="minMax"/>
          <c:max val="55000"/>
          <c:min val="0"/>
        </c:scaling>
        <c:delete val="1"/>
        <c:axPos val="l"/>
        <c:numFmt formatCode="General" sourceLinked="1"/>
        <c:tickLblPos val="none"/>
        <c:crossAx val="132752896"/>
        <c:crosses val="autoZero"/>
        <c:crossBetween val="between"/>
        <c:majorUnit val="5000"/>
        <c:minorUnit val="5000"/>
      </c:valAx>
    </c:plotArea>
    <c:legend>
      <c:legendPos val="r"/>
      <c:legendEntry>
        <c:idx val="0"/>
        <c:txPr>
          <a:bodyPr/>
          <a:lstStyle/>
          <a:p>
            <a:pPr>
              <a:defRPr sz="1200" b="1" i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81096649244486663"/>
          <c:y val="0.10762091697237799"/>
          <c:w val="0.18240308303254574"/>
          <c:h val="0.79952303155939963"/>
        </c:manualLayout>
      </c:layout>
      <c:txPr>
        <a:bodyPr/>
        <a:lstStyle/>
        <a:p>
          <a:pPr>
            <a:defRPr sz="1200" b="1" i="1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dirty="0">
            <a:latin typeface="Arial Black" pitchFamily="34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dirty="0">
            <a:latin typeface="Arial Black" pitchFamily="34" charset="0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971F98B7-9F0E-4CBF-9E52-F758B7AF539C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dirty="0">
            <a:latin typeface="Arial Black" pitchFamily="34" charset="0"/>
          </a:endParaRPr>
        </a:p>
      </dgm:t>
    </dgm:pt>
    <dgm:pt modelId="{03C9B6BD-1F14-43AB-8931-58CC8047476B}" type="parTrans" cxnId="{5E1C4784-6B0A-470C-AA72-37735BD917F0}">
      <dgm:prSet/>
      <dgm:spPr/>
      <dgm:t>
        <a:bodyPr/>
        <a:lstStyle/>
        <a:p>
          <a:endParaRPr lang="ru-RU"/>
        </a:p>
      </dgm:t>
    </dgm:pt>
    <dgm:pt modelId="{39C6AF87-AFF4-4988-9CE4-58C3DFCADBFC}" type="sibTrans" cxnId="{5E1C4784-6B0A-470C-AA72-37735BD917F0}">
      <dgm:prSet/>
      <dgm:spPr/>
      <dgm:t>
        <a:bodyPr/>
        <a:lstStyle/>
        <a:p>
          <a:endParaRPr lang="ru-RU"/>
        </a:p>
      </dgm:t>
    </dgm:pt>
    <dgm:pt modelId="{10CEFBB7-6C13-42BB-A72E-9CE8C4450081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инвестирование </a:t>
          </a:r>
          <a:br>
            <a:rPr lang="ru-RU" sz="1200" dirty="0" smtClean="0">
              <a:latin typeface="Arial Black" pitchFamily="34" charset="0"/>
            </a:rPr>
          </a:br>
          <a:r>
            <a:rPr lang="ru-RU" sz="1200" dirty="0" smtClean="0">
              <a:latin typeface="Arial Black" pitchFamily="34" charset="0"/>
            </a:rPr>
            <a:t>в человеческий капитал</a:t>
          </a:r>
          <a:endParaRPr lang="ru-RU" sz="1200" dirty="0">
            <a:latin typeface="Arial Black" pitchFamily="34" charset="0"/>
          </a:endParaRPr>
        </a:p>
      </dgm:t>
    </dgm:pt>
    <dgm:pt modelId="{CE1ADD2A-B7FD-478F-A426-66139ECBA903}" type="parTrans" cxnId="{CED1569C-B30C-4D4A-9BEF-D0C89A079BAC}">
      <dgm:prSet/>
      <dgm:spPr/>
      <dgm:t>
        <a:bodyPr/>
        <a:lstStyle/>
        <a:p>
          <a:endParaRPr lang="ru-RU"/>
        </a:p>
      </dgm:t>
    </dgm:pt>
    <dgm:pt modelId="{23A35882-F850-44CF-BF7E-76DE9BF961FC}" type="sibTrans" cxnId="{CED1569C-B30C-4D4A-9BEF-D0C89A079BAC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dirty="0">
            <a:latin typeface="Arial Black" pitchFamily="34" charset="0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5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5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5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5" custScaleX="91473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5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5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3B2BA9-1C97-483A-B23A-3ED1FDCF116F}" type="pres">
      <dgm:prSet presAssocID="{971F98B7-9F0E-4CBF-9E52-F758B7AF539C}" presName="compNode" presStyleCnt="0"/>
      <dgm:spPr/>
      <dgm:t>
        <a:bodyPr/>
        <a:lstStyle/>
        <a:p>
          <a:endParaRPr lang="ru-RU"/>
        </a:p>
      </dgm:t>
    </dgm:pt>
    <dgm:pt modelId="{A6261845-6FEC-4FCD-A320-DB13C9B75A59}" type="pres">
      <dgm:prSet presAssocID="{971F98B7-9F0E-4CBF-9E52-F758B7AF539C}" presName="bkgdShape" presStyleLbl="node1" presStyleIdx="2" presStyleCnt="5" custScaleX="122143"/>
      <dgm:spPr/>
      <dgm:t>
        <a:bodyPr/>
        <a:lstStyle/>
        <a:p>
          <a:endParaRPr lang="ru-RU"/>
        </a:p>
      </dgm:t>
    </dgm:pt>
    <dgm:pt modelId="{DD65257D-0571-4E29-A9BE-119458095260}" type="pres">
      <dgm:prSet presAssocID="{971F98B7-9F0E-4CBF-9E52-F758B7AF539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08111-633B-4C1F-8C5C-7AB01EEC5F6A}" type="pres">
      <dgm:prSet presAssocID="{971F98B7-9F0E-4CBF-9E52-F758B7AF539C}" presName="invisiNode" presStyleLbl="node1" presStyleIdx="2" presStyleCnt="5"/>
      <dgm:spPr/>
      <dgm:t>
        <a:bodyPr/>
        <a:lstStyle/>
        <a:p>
          <a:endParaRPr lang="ru-RU"/>
        </a:p>
      </dgm:t>
    </dgm:pt>
    <dgm:pt modelId="{59BCE99C-652C-4BAC-91C1-A60B797A8CEA}" type="pres">
      <dgm:prSet presAssocID="{971F98B7-9F0E-4CBF-9E52-F758B7AF539C}" presName="imagNode" presStyleLbl="fgImgPlace1" presStyleIdx="2" presStyleCnt="5" custScaleX="84468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196D70-DB24-4DDC-9CF1-7DC9DF8BCFAE}" type="pres">
      <dgm:prSet presAssocID="{39C6AF87-AFF4-4988-9CE4-58C3DFCADB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842D31-BF1C-4BCF-9C67-BBB3314ABE68}" type="pres">
      <dgm:prSet presAssocID="{10CEFBB7-6C13-42BB-A72E-9CE8C4450081}" presName="compNode" presStyleCnt="0"/>
      <dgm:spPr/>
      <dgm:t>
        <a:bodyPr/>
        <a:lstStyle/>
        <a:p>
          <a:endParaRPr lang="ru-RU"/>
        </a:p>
      </dgm:t>
    </dgm:pt>
    <dgm:pt modelId="{05BE1EB1-E929-4EA6-B09B-AEAAF45A936A}" type="pres">
      <dgm:prSet presAssocID="{10CEFBB7-6C13-42BB-A72E-9CE8C4450081}" presName="bkgdShape" presStyleLbl="node1" presStyleIdx="3" presStyleCnt="5" custScaleX="89976"/>
      <dgm:spPr/>
      <dgm:t>
        <a:bodyPr/>
        <a:lstStyle/>
        <a:p>
          <a:endParaRPr lang="ru-RU"/>
        </a:p>
      </dgm:t>
    </dgm:pt>
    <dgm:pt modelId="{2124DCEB-EDBD-415D-8E06-ED092037E12A}" type="pres">
      <dgm:prSet presAssocID="{10CEFBB7-6C13-42BB-A72E-9CE8C445008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6886E-6BD9-42B7-9C7E-82FEC5D3C11D}" type="pres">
      <dgm:prSet presAssocID="{10CEFBB7-6C13-42BB-A72E-9CE8C4450081}" presName="invisiNode" presStyleLbl="node1" presStyleIdx="3" presStyleCnt="5"/>
      <dgm:spPr/>
      <dgm:t>
        <a:bodyPr/>
        <a:lstStyle/>
        <a:p>
          <a:endParaRPr lang="ru-RU"/>
        </a:p>
      </dgm:t>
    </dgm:pt>
    <dgm:pt modelId="{2A289877-5F19-4A19-A468-00B4EBF5943F}" type="pres">
      <dgm:prSet presAssocID="{10CEFBB7-6C13-42BB-A72E-9CE8C4450081}" presName="imagNode" presStyleLbl="fgImgPlace1" presStyleIdx="3" presStyleCnt="5" custScaleX="79868" custScaleY="8258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7DEABC-75F1-441E-8920-4A84FA5ED8C1}" type="pres">
      <dgm:prSet presAssocID="{23A35882-F850-44CF-BF7E-76DE9BF961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4" presStyleCnt="5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4" presStyleCnt="5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4" presStyleCnt="5" custScaleX="85206" custScaleY="8258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8C85F28-1B1D-4359-A154-ED450679EC47}" type="presOf" srcId="{BE907F90-9D92-45A1-94F8-1DCBD5B9715F}" destId="{272D07C4-E4A0-4649-AFF9-320ECA914488}" srcOrd="1" destOrd="0" presId="urn:microsoft.com/office/officeart/2005/8/layout/hList7"/>
    <dgm:cxn modelId="{712029C1-EF2D-479C-B456-69290C1C58F5}" type="presOf" srcId="{971F98B7-9F0E-4CBF-9E52-F758B7AF539C}" destId="{DD65257D-0571-4E29-A9BE-119458095260}" srcOrd="1" destOrd="0" presId="urn:microsoft.com/office/officeart/2005/8/layout/hList7"/>
    <dgm:cxn modelId="{19B7C5E6-1D5C-4846-A0E0-B01977A3C3D3}" type="presOf" srcId="{BE907F90-9D92-45A1-94F8-1DCBD5B9715F}" destId="{14E9E240-14D8-48CE-A8EF-4C26DD964D0B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14B31CC8-2AFF-473F-8960-1A661774B261}" type="presOf" srcId="{914D76AC-028B-4257-BED1-2C2263772DDA}" destId="{E32018F6-38F3-4F68-9FD0-50FD7BED2859}" srcOrd="0" destOrd="0" presId="urn:microsoft.com/office/officeart/2005/8/layout/hList7"/>
    <dgm:cxn modelId="{D49A4A8E-E13A-48B9-A452-439EA4800B82}" srcId="{7D9F30EA-5AAD-4B4D-9B37-1898C8B1B1C4}" destId="{BE907F90-9D92-45A1-94F8-1DCBD5B9715F}" srcOrd="4" destOrd="0" parTransId="{03FA8934-805C-4CA4-B0FE-FC842D45AFE0}" sibTransId="{1C6C0DF2-B0CB-4D92-954A-55B02AC860DD}"/>
    <dgm:cxn modelId="{D9466C57-F81B-43AB-9B20-38F0F849E8C0}" type="presOf" srcId="{F0351681-504B-468A-A43A-35239C443A97}" destId="{BD834AB3-FAFF-4D74-B8D8-881F0EC6B9AD}" srcOrd="1" destOrd="0" presId="urn:microsoft.com/office/officeart/2005/8/layout/hList7"/>
    <dgm:cxn modelId="{2EDF6D89-4AFF-415B-9A05-F260E1C575A7}" type="presOf" srcId="{10CEFBB7-6C13-42BB-A72E-9CE8C4450081}" destId="{2124DCEB-EDBD-415D-8E06-ED092037E12A}" srcOrd="1" destOrd="0" presId="urn:microsoft.com/office/officeart/2005/8/layout/hList7"/>
    <dgm:cxn modelId="{8EF4490E-E82E-4D9A-BAD1-1DE69CDD11E1}" type="presOf" srcId="{BFE45829-723F-4E4D-9831-F195998B70F6}" destId="{D73F7537-DE83-45D9-AFD1-908328D4D97E}" srcOrd="0" destOrd="0" presId="urn:microsoft.com/office/officeart/2005/8/layout/hList7"/>
    <dgm:cxn modelId="{C53F01F9-0D35-4B3C-9C22-0C01B3BF8D2B}" type="presOf" srcId="{39C6AF87-AFF4-4988-9CE4-58C3DFCADBFC}" destId="{01196D70-DB24-4DDC-9CF1-7DC9DF8BCFAE}" srcOrd="0" destOrd="0" presId="urn:microsoft.com/office/officeart/2005/8/layout/hList7"/>
    <dgm:cxn modelId="{2B93680C-0B95-4792-A433-47E8D5550E4D}" type="presOf" srcId="{F0351681-504B-468A-A43A-35239C443A97}" destId="{01B5A3FF-8112-48C6-9524-2594DAB99429}" srcOrd="0" destOrd="0" presId="urn:microsoft.com/office/officeart/2005/8/layout/hList7"/>
    <dgm:cxn modelId="{C928E7E6-0BF8-4F71-A9FC-BBD38D226D7F}" type="presOf" srcId="{10CEFBB7-6C13-42BB-A72E-9CE8C4450081}" destId="{05BE1EB1-E929-4EA6-B09B-AEAAF45A936A}" srcOrd="0" destOrd="0" presId="urn:microsoft.com/office/officeart/2005/8/layout/hList7"/>
    <dgm:cxn modelId="{E84559F1-6B22-4E91-BE1D-DF98088BDC6D}" type="presOf" srcId="{BFE45829-723F-4E4D-9831-F195998B70F6}" destId="{A490A214-21F9-4C52-8E3B-F3A359B01D89}" srcOrd="1" destOrd="0" presId="urn:microsoft.com/office/officeart/2005/8/layout/hList7"/>
    <dgm:cxn modelId="{28332E5F-80B5-4696-9341-FC12E92E475F}" type="presOf" srcId="{7D9F30EA-5AAD-4B4D-9B37-1898C8B1B1C4}" destId="{D7F1AC36-BB02-40D3-9EAC-6004F15E8D99}" srcOrd="0" destOrd="0" presId="urn:microsoft.com/office/officeart/2005/8/layout/hList7"/>
    <dgm:cxn modelId="{A94C93C9-3529-469B-AE7A-BC6F9394CE20}" type="presOf" srcId="{E1C31608-5158-4EC9-9C62-26BAAF099A48}" destId="{D893FC16-622A-4AA0-9276-3766E5F1AA15}" srcOrd="0" destOrd="0" presId="urn:microsoft.com/office/officeart/2005/8/layout/hList7"/>
    <dgm:cxn modelId="{BECFD384-8F7B-4534-81E9-340819B50C3E}" type="presOf" srcId="{23A35882-F850-44CF-BF7E-76DE9BF961FC}" destId="{477DEABC-75F1-441E-8920-4A84FA5ED8C1}" srcOrd="0" destOrd="0" presId="urn:microsoft.com/office/officeart/2005/8/layout/hList7"/>
    <dgm:cxn modelId="{5E1C4784-6B0A-470C-AA72-37735BD917F0}" srcId="{7D9F30EA-5AAD-4B4D-9B37-1898C8B1B1C4}" destId="{971F98B7-9F0E-4CBF-9E52-F758B7AF539C}" srcOrd="2" destOrd="0" parTransId="{03C9B6BD-1F14-43AB-8931-58CC8047476B}" sibTransId="{39C6AF87-AFF4-4988-9CE4-58C3DFCADBFC}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0C50F168-71C7-4F70-A20E-91E981BE1C77}" type="presOf" srcId="{971F98B7-9F0E-4CBF-9E52-F758B7AF539C}" destId="{A6261845-6FEC-4FCD-A320-DB13C9B75A59}" srcOrd="0" destOrd="0" presId="urn:microsoft.com/office/officeart/2005/8/layout/hList7"/>
    <dgm:cxn modelId="{CED1569C-B30C-4D4A-9BEF-D0C89A079BAC}" srcId="{7D9F30EA-5AAD-4B4D-9B37-1898C8B1B1C4}" destId="{10CEFBB7-6C13-42BB-A72E-9CE8C4450081}" srcOrd="3" destOrd="0" parTransId="{CE1ADD2A-B7FD-478F-A426-66139ECBA903}" sibTransId="{23A35882-F850-44CF-BF7E-76DE9BF961FC}"/>
    <dgm:cxn modelId="{7490DAFB-93DA-44B9-BBD3-38D6D16B7F6F}" type="presParOf" srcId="{D7F1AC36-BB02-40D3-9EAC-6004F15E8D99}" destId="{9132C0C5-E5AF-4E5E-918C-A1BB430E7228}" srcOrd="0" destOrd="0" presId="urn:microsoft.com/office/officeart/2005/8/layout/hList7"/>
    <dgm:cxn modelId="{2330DF9C-2316-46B6-ABAF-5577EA7E8F36}" type="presParOf" srcId="{D7F1AC36-BB02-40D3-9EAC-6004F15E8D99}" destId="{AC9FC888-4E7D-41D5-BF8D-099DDFB49032}" srcOrd="1" destOrd="0" presId="urn:microsoft.com/office/officeart/2005/8/layout/hList7"/>
    <dgm:cxn modelId="{71FD7EB5-4DC3-4F6E-BEB5-96D1EE19D038}" type="presParOf" srcId="{AC9FC888-4E7D-41D5-BF8D-099DDFB49032}" destId="{3B03A404-6FA8-44DF-BD0D-938BEE92A850}" srcOrd="0" destOrd="0" presId="urn:microsoft.com/office/officeart/2005/8/layout/hList7"/>
    <dgm:cxn modelId="{31DAF820-B20E-4F63-9612-DF869FEFC19C}" type="presParOf" srcId="{3B03A404-6FA8-44DF-BD0D-938BEE92A850}" destId="{D73F7537-DE83-45D9-AFD1-908328D4D97E}" srcOrd="0" destOrd="0" presId="urn:microsoft.com/office/officeart/2005/8/layout/hList7"/>
    <dgm:cxn modelId="{AFAF7F09-D32B-47A1-AE58-66C7ADF6A42F}" type="presParOf" srcId="{3B03A404-6FA8-44DF-BD0D-938BEE92A850}" destId="{A490A214-21F9-4C52-8E3B-F3A359B01D89}" srcOrd="1" destOrd="0" presId="urn:microsoft.com/office/officeart/2005/8/layout/hList7"/>
    <dgm:cxn modelId="{30A85EA7-204F-49A9-AC45-4A7AFCB53E1E}" type="presParOf" srcId="{3B03A404-6FA8-44DF-BD0D-938BEE92A850}" destId="{8FADFE9E-A8A8-41F1-B358-A7A11B6B47E1}" srcOrd="2" destOrd="0" presId="urn:microsoft.com/office/officeart/2005/8/layout/hList7"/>
    <dgm:cxn modelId="{F8E9B565-19DF-4B89-A80A-588534B4427C}" type="presParOf" srcId="{3B03A404-6FA8-44DF-BD0D-938BEE92A850}" destId="{79E796B1-3ABE-4958-A470-95B84B3BA8FB}" srcOrd="3" destOrd="0" presId="urn:microsoft.com/office/officeart/2005/8/layout/hList7"/>
    <dgm:cxn modelId="{1BC20F05-2744-403F-9DCA-3FE1D0E72E53}" type="presParOf" srcId="{AC9FC888-4E7D-41D5-BF8D-099DDFB49032}" destId="{E32018F6-38F3-4F68-9FD0-50FD7BED2859}" srcOrd="1" destOrd="0" presId="urn:microsoft.com/office/officeart/2005/8/layout/hList7"/>
    <dgm:cxn modelId="{70CC908D-DC1E-4F9E-8712-FD7FF1D1E269}" type="presParOf" srcId="{AC9FC888-4E7D-41D5-BF8D-099DDFB49032}" destId="{A7D5A4F7-F72A-48AE-87CD-6C7027652D6C}" srcOrd="2" destOrd="0" presId="urn:microsoft.com/office/officeart/2005/8/layout/hList7"/>
    <dgm:cxn modelId="{858FBB4B-E182-4D76-A2B0-B3D60B6E80A4}" type="presParOf" srcId="{A7D5A4F7-F72A-48AE-87CD-6C7027652D6C}" destId="{01B5A3FF-8112-48C6-9524-2594DAB99429}" srcOrd="0" destOrd="0" presId="urn:microsoft.com/office/officeart/2005/8/layout/hList7"/>
    <dgm:cxn modelId="{392A8DC1-F54D-4EA6-BA42-C60466EDEEA2}" type="presParOf" srcId="{A7D5A4F7-F72A-48AE-87CD-6C7027652D6C}" destId="{BD834AB3-FAFF-4D74-B8D8-881F0EC6B9AD}" srcOrd="1" destOrd="0" presId="urn:microsoft.com/office/officeart/2005/8/layout/hList7"/>
    <dgm:cxn modelId="{8579870A-5A3D-4B5C-8578-274AB1763814}" type="presParOf" srcId="{A7D5A4F7-F72A-48AE-87CD-6C7027652D6C}" destId="{C8F3C681-2C9B-4653-BE31-D8B25A2AB7FA}" srcOrd="2" destOrd="0" presId="urn:microsoft.com/office/officeart/2005/8/layout/hList7"/>
    <dgm:cxn modelId="{62E27507-9E50-4F10-B235-00C5DA87D08A}" type="presParOf" srcId="{A7D5A4F7-F72A-48AE-87CD-6C7027652D6C}" destId="{E6379D24-0F7F-4C89-AA74-40B94EA75227}" srcOrd="3" destOrd="0" presId="urn:microsoft.com/office/officeart/2005/8/layout/hList7"/>
    <dgm:cxn modelId="{6CB72C0D-C1ED-4FAB-9682-125F467E8438}" type="presParOf" srcId="{AC9FC888-4E7D-41D5-BF8D-099DDFB49032}" destId="{D893FC16-622A-4AA0-9276-3766E5F1AA15}" srcOrd="3" destOrd="0" presId="urn:microsoft.com/office/officeart/2005/8/layout/hList7"/>
    <dgm:cxn modelId="{DA8A3AA9-D4C1-42B1-9DD3-228A430DBB5C}" type="presParOf" srcId="{AC9FC888-4E7D-41D5-BF8D-099DDFB49032}" destId="{E23B2BA9-1C97-483A-B23A-3ED1FDCF116F}" srcOrd="4" destOrd="0" presId="urn:microsoft.com/office/officeart/2005/8/layout/hList7"/>
    <dgm:cxn modelId="{5143CA4A-0AB1-449E-96F4-78C7B15A69A1}" type="presParOf" srcId="{E23B2BA9-1C97-483A-B23A-3ED1FDCF116F}" destId="{A6261845-6FEC-4FCD-A320-DB13C9B75A59}" srcOrd="0" destOrd="0" presId="urn:microsoft.com/office/officeart/2005/8/layout/hList7"/>
    <dgm:cxn modelId="{FDAF407B-E92A-49B1-8276-CCFF4970BD4E}" type="presParOf" srcId="{E23B2BA9-1C97-483A-B23A-3ED1FDCF116F}" destId="{DD65257D-0571-4E29-A9BE-119458095260}" srcOrd="1" destOrd="0" presId="urn:microsoft.com/office/officeart/2005/8/layout/hList7"/>
    <dgm:cxn modelId="{224A3C23-5425-481E-9DA4-1E059C0E10F3}" type="presParOf" srcId="{E23B2BA9-1C97-483A-B23A-3ED1FDCF116F}" destId="{6F608111-633B-4C1F-8C5C-7AB01EEC5F6A}" srcOrd="2" destOrd="0" presId="urn:microsoft.com/office/officeart/2005/8/layout/hList7"/>
    <dgm:cxn modelId="{5E07B4F1-D2EB-4638-A78F-D6D97B842EC4}" type="presParOf" srcId="{E23B2BA9-1C97-483A-B23A-3ED1FDCF116F}" destId="{59BCE99C-652C-4BAC-91C1-A60B797A8CEA}" srcOrd="3" destOrd="0" presId="urn:microsoft.com/office/officeart/2005/8/layout/hList7"/>
    <dgm:cxn modelId="{6CE61ED5-9E63-4976-A680-CEF74EAA551E}" type="presParOf" srcId="{AC9FC888-4E7D-41D5-BF8D-099DDFB49032}" destId="{01196D70-DB24-4DDC-9CF1-7DC9DF8BCFAE}" srcOrd="5" destOrd="0" presId="urn:microsoft.com/office/officeart/2005/8/layout/hList7"/>
    <dgm:cxn modelId="{99AD1DF2-EFEF-4DCE-9CAB-F61329EC0130}" type="presParOf" srcId="{AC9FC888-4E7D-41D5-BF8D-099DDFB49032}" destId="{F3842D31-BF1C-4BCF-9C67-BBB3314ABE68}" srcOrd="6" destOrd="0" presId="urn:microsoft.com/office/officeart/2005/8/layout/hList7"/>
    <dgm:cxn modelId="{D89D6C55-EC74-4B35-85CD-A8FE31901BEE}" type="presParOf" srcId="{F3842D31-BF1C-4BCF-9C67-BBB3314ABE68}" destId="{05BE1EB1-E929-4EA6-B09B-AEAAF45A936A}" srcOrd="0" destOrd="0" presId="urn:microsoft.com/office/officeart/2005/8/layout/hList7"/>
    <dgm:cxn modelId="{2708AA14-A1E9-4DC2-AEE3-DCDB0CEFEB29}" type="presParOf" srcId="{F3842D31-BF1C-4BCF-9C67-BBB3314ABE68}" destId="{2124DCEB-EDBD-415D-8E06-ED092037E12A}" srcOrd="1" destOrd="0" presId="urn:microsoft.com/office/officeart/2005/8/layout/hList7"/>
    <dgm:cxn modelId="{B40A9C95-6690-4D51-BD7B-0C2AFD0CBE79}" type="presParOf" srcId="{F3842D31-BF1C-4BCF-9C67-BBB3314ABE68}" destId="{76C6886E-6BD9-42B7-9C7E-82FEC5D3C11D}" srcOrd="2" destOrd="0" presId="urn:microsoft.com/office/officeart/2005/8/layout/hList7"/>
    <dgm:cxn modelId="{DA915442-A529-44EC-9F83-E4A16A5332C4}" type="presParOf" srcId="{F3842D31-BF1C-4BCF-9C67-BBB3314ABE68}" destId="{2A289877-5F19-4A19-A468-00B4EBF5943F}" srcOrd="3" destOrd="0" presId="urn:microsoft.com/office/officeart/2005/8/layout/hList7"/>
    <dgm:cxn modelId="{E7163779-7A41-4DD7-B20D-2FDB3E9C5A01}" type="presParOf" srcId="{AC9FC888-4E7D-41D5-BF8D-099DDFB49032}" destId="{477DEABC-75F1-441E-8920-4A84FA5ED8C1}" srcOrd="7" destOrd="0" presId="urn:microsoft.com/office/officeart/2005/8/layout/hList7"/>
    <dgm:cxn modelId="{4FFA89E1-7237-416D-99FA-84A88573E60C}" type="presParOf" srcId="{AC9FC888-4E7D-41D5-BF8D-099DDFB49032}" destId="{A10443EA-0A22-4998-85A4-5FC07C4410A8}" srcOrd="8" destOrd="0" presId="urn:microsoft.com/office/officeart/2005/8/layout/hList7"/>
    <dgm:cxn modelId="{0066BFF3-F093-40DD-9CB0-2E1F88BC4BDD}" type="presParOf" srcId="{A10443EA-0A22-4998-85A4-5FC07C4410A8}" destId="{14E9E240-14D8-48CE-A8EF-4C26DD964D0B}" srcOrd="0" destOrd="0" presId="urn:microsoft.com/office/officeart/2005/8/layout/hList7"/>
    <dgm:cxn modelId="{6E4CF5A1-8641-44A1-94D8-F9F6B879B457}" type="presParOf" srcId="{A10443EA-0A22-4998-85A4-5FC07C4410A8}" destId="{272D07C4-E4A0-4649-AFF9-320ECA914488}" srcOrd="1" destOrd="0" presId="urn:microsoft.com/office/officeart/2005/8/layout/hList7"/>
    <dgm:cxn modelId="{AC3398A2-F33E-476D-9A5A-C12609378213}" type="presParOf" srcId="{A10443EA-0A22-4998-85A4-5FC07C4410A8}" destId="{C7AF8028-0A1F-4B6B-BA86-08AA83130861}" srcOrd="2" destOrd="0" presId="urn:microsoft.com/office/officeart/2005/8/layout/hList7"/>
    <dgm:cxn modelId="{EC5A2E26-9E5D-4A7D-9038-AC749664F705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бюджета 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района на 2017-2019 годы </a:t>
          </a:r>
          <a:br>
            <a:rPr lang="ru-RU" sz="1400" b="1" i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(распоряжение Администрации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от 31.07.2017 № 46)</a:t>
          </a:r>
          <a:endParaRPr lang="ru-RU" sz="1400" dirty="0"/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 управления муниципальными финансами на период до 2018 года в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Ольхово-Рогском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сельском поселении (постановление Администрации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от  21.04.2014</a:t>
          </a:r>
          <a:r>
            <a:rPr lang="en-US" sz="14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№ 62)</a:t>
          </a:r>
          <a:endParaRPr lang="ru-RU" sz="1400" dirty="0"/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мероприятий, направленных на выявление и отмену установленных Администрацией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расходных обязательств, не связанных с решением вопросов, отнесенных Конституцией РФ ,и федеральными законами , областными законами к полномочиям органов местного самоуправления  поселений (распоряжение Администрации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 от 07.06.2017 № 36</a:t>
          </a:r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200" dirty="0"/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района на 2017 – 2019 годы (распоряжение Администрации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от 14.04.2017 № 28)</a:t>
          </a:r>
          <a:endParaRPr lang="ru-RU" sz="1400" dirty="0"/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4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4" custScaleX="99134" custScaleY="188672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4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4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4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4" custScaleX="98528" custScaleY="178730" custLinFactNeighborX="874" custLinFactNeighborY="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25B9E-4443-4AF7-919B-3E90C6E8FC0E}" type="pres">
      <dgm:prSet presAssocID="{84C1FEF0-48B0-42FF-8385-CA2FDF866512}" presName="sp" presStyleCnt="0"/>
      <dgm:spPr/>
      <dgm:t>
        <a:bodyPr/>
        <a:lstStyle/>
        <a:p>
          <a:endParaRPr lang="ru-RU"/>
        </a:p>
      </dgm:t>
    </dgm:pt>
    <dgm:pt modelId="{4122055B-10BA-4763-BCF9-826BF8448BD8}" type="pres">
      <dgm:prSet presAssocID="{E02F3EE9-ABD1-4D06-9A71-B78C1E3542D6}" presName="composite" presStyleCnt="0"/>
      <dgm:spPr/>
      <dgm:t>
        <a:bodyPr/>
        <a:lstStyle/>
        <a:p>
          <a:endParaRPr lang="ru-RU"/>
        </a:p>
      </dgm:t>
    </dgm:pt>
    <dgm:pt modelId="{A6E13E1B-7D1B-442A-959A-A9F6D8AE7DD8}" type="pres">
      <dgm:prSet presAssocID="{E02F3EE9-ABD1-4D06-9A71-B78C1E3542D6}" presName="parentText" presStyleLbl="alignNode1" presStyleIdx="3" presStyleCnt="4" custLinFactNeighborX="7881" custLinFactNeighborY="-314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F6DF088B-B792-439B-9EEE-AF2670D0671E}" type="pres">
      <dgm:prSet presAssocID="{E02F3EE9-ABD1-4D06-9A71-B78C1E3542D6}" presName="descendantText" presStyleLbl="alignAcc1" presStyleIdx="3" presStyleCnt="4" custScaleX="98463" custScaleY="157785" custLinFactNeighborX="507" custLinFactNeighborY="2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9AFAC-ECB1-49E7-A723-4CFA6F748456}" type="presOf" srcId="{E02F3EE9-ABD1-4D06-9A71-B78C1E3542D6}" destId="{A6E13E1B-7D1B-442A-959A-A9F6D8AE7DD8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80A01E1-25EA-46A8-B377-57ECDD16D786}" type="presOf" srcId="{C3A7DD02-4A49-4703-AC15-9E0113FDB979}" destId="{F6DF088B-B792-439B-9EEE-AF2670D0671E}" srcOrd="0" destOrd="0" presId="urn:microsoft.com/office/officeart/2005/8/layout/chevron2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5717FF89-59BF-4E71-A2FF-59C4C67B826C}" srcId="{B90239BA-D30D-42D9-95F7-1477AF7261C5}" destId="{E02F3EE9-ABD1-4D06-9A71-B78C1E3542D6}" srcOrd="3" destOrd="0" parTransId="{AA1A75ED-3EC9-4A28-8738-27E036ED2506}" sibTransId="{7429E3D7-E57E-4AC5-82B5-C677C06E342E}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1C0697D9-85D0-492D-B3E6-B5B755F74DED}" srcId="{E02F3EE9-ABD1-4D06-9A71-B78C1E3542D6}" destId="{C3A7DD02-4A49-4703-AC15-9E0113FDB979}" srcOrd="0" destOrd="0" parTransId="{A16EE01F-A2B0-4440-88C8-2DE7F58B8A60}" sibTransId="{D1B66777-09F6-4D87-83E6-6C4051FC771C}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46E64783-2E3C-4370-B119-FE9F0EA781F9}" type="presOf" srcId="{378CD20F-4C33-45C8-AA4B-0CE44C4D04C2}" destId="{6F6C7F8D-CA85-4C86-A8B9-DE0E49DC8118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  <dgm:cxn modelId="{5C127BB2-0CCA-4D2A-A17C-E507A7449156}" type="presParOf" srcId="{6CDFB346-5AE3-475E-BC66-186028DEC05D}" destId="{A5625B9E-4443-4AF7-919B-3E90C6E8FC0E}" srcOrd="5" destOrd="0" presId="urn:microsoft.com/office/officeart/2005/8/layout/chevron2"/>
    <dgm:cxn modelId="{FED41B59-3A5B-441D-82D8-9168BC7C481C}" type="presParOf" srcId="{6CDFB346-5AE3-475E-BC66-186028DEC05D}" destId="{4122055B-10BA-4763-BCF9-826BF8448BD8}" srcOrd="6" destOrd="0" presId="urn:microsoft.com/office/officeart/2005/8/layout/chevron2"/>
    <dgm:cxn modelId="{999792EC-C6EC-47ED-97A7-BEF0523F5DC9}" type="presParOf" srcId="{4122055B-10BA-4763-BCF9-826BF8448BD8}" destId="{A6E13E1B-7D1B-442A-959A-A9F6D8AE7DD8}" srcOrd="0" destOrd="0" presId="urn:microsoft.com/office/officeart/2005/8/layout/chevron2"/>
    <dgm:cxn modelId="{D9228A1F-BEED-4A2D-A449-1A7A0B97DC72}" type="presParOf" srcId="{4122055B-10BA-4763-BCF9-826BF8448BD8}" destId="{F6DF088B-B792-439B-9EEE-AF2670D0671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dirty="0" smtClean="0">
              <a:latin typeface="+mj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1064,9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dirty="0" smtClean="0">
              <a:latin typeface="+mj-lt"/>
            </a:rPr>
            <a:t>Налог на совокупный доход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430,4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3246,9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5075,7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4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4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4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4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86D24FC4-9D8C-4BE6-9895-AB41A41478D0}" type="presOf" srcId="{C97DEE32-CB06-4791-BCBA-64AB4E8F81A7}" destId="{D4719953-BCF8-4147-BA01-5072633CA648}" srcOrd="0" destOrd="0" presId="urn:microsoft.com/office/officeart/2005/8/layout/vList4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5BE1CC94-A8D3-43C8-8C73-A3349F4F2C3F}" type="presOf" srcId="{C97DEE32-CB06-4791-BCBA-64AB4E8F81A7}" destId="{3EACFEE0-BEE7-4E7A-8CB3-5254697BDBB8}" srcOrd="1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6B47C61-D57C-4020-B6F3-10AEFE7D061C}" type="presParOf" srcId="{B17E2703-ED7C-40C1-AA5F-205C0BB9EA84}" destId="{4C4B47A0-B25E-4991-B2ED-6AC55F32B923}" srcOrd="2" destOrd="0" presId="urn:microsoft.com/office/officeart/2005/8/layout/vList4"/>
    <dgm:cxn modelId="{147A313B-5582-40CA-B869-84B59EE4C9B8}" type="presParOf" srcId="{4C4B47A0-B25E-4991-B2ED-6AC55F32B923}" destId="{D4719953-BCF8-4147-BA01-5072633CA648}" srcOrd="0" destOrd="0" presId="urn:microsoft.com/office/officeart/2005/8/layout/vList4"/>
    <dgm:cxn modelId="{A24DA369-5424-44EF-8048-BCEE1F1F877C}" type="presParOf" srcId="{4C4B47A0-B25E-4991-B2ED-6AC55F32B923}" destId="{10414709-A3FF-419B-8BA0-6B96893FDF2B}" srcOrd="1" destOrd="0" presId="urn:microsoft.com/office/officeart/2005/8/layout/vList4"/>
    <dgm:cxn modelId="{BE290A06-B712-447A-AAED-6C342829FB75}" type="presParOf" srcId="{4C4B47A0-B25E-4991-B2ED-6AC55F32B923}" destId="{3EACFEE0-BEE7-4E7A-8CB3-5254697BDBB8}" srcOrd="2" destOrd="0" presId="urn:microsoft.com/office/officeart/2005/8/layout/vList4"/>
    <dgm:cxn modelId="{11EEEBFA-4A69-41B3-86B8-FD1D4E8F65A5}" type="presParOf" srcId="{B17E2703-ED7C-40C1-AA5F-205C0BB9EA84}" destId="{10A85B69-F88F-4A3C-900B-DFE86B169A12}" srcOrd="3" destOrd="0" presId="urn:microsoft.com/office/officeart/2005/8/layout/vList4"/>
    <dgm:cxn modelId="{6C590537-C3EF-41FA-A5F0-586A139CEC69}" type="presParOf" srcId="{B17E2703-ED7C-40C1-AA5F-205C0BB9EA84}" destId="{7D4D5190-7A99-4EE3-BF13-894BFF6BFA1A}" srcOrd="4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5" destOrd="0" presId="urn:microsoft.com/office/officeart/2005/8/layout/vList4"/>
    <dgm:cxn modelId="{624A1172-48B4-48E8-A4FE-59ACBE313765}" type="presParOf" srcId="{B17E2703-ED7C-40C1-AA5F-205C0BB9EA84}" destId="{8A66E07E-A0AF-47B7-92C7-CC6CC7F443E5}" srcOrd="6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191,1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602,5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4685,5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Культура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4323,8</a:t>
          </a:r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5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5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2FFF13D2-4E77-4CFF-9A31-0A14F3F2418D}" srcId="{227A101D-8088-4F21-A936-43AB877355D2}" destId="{61D99D17-2746-4EA0-AD49-B2201E3298AB}" srcOrd="4" destOrd="0" parTransId="{F346383C-8891-40C0-90C8-ECC53B07E9E8}" sibTransId="{6560EDE6-CC5A-4C9D-8A2C-2654E990D14A}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7E784635-465F-44E3-AA2F-8658038E040B}" type="presOf" srcId="{8061A499-68BB-4517-AEA3-079F9BE298A5}" destId="{15C59F69-595E-4B67-B539-081BDD40D04C}" srcOrd="1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99B9EB67-C25C-4875-8894-79CA374BE811}" type="presOf" srcId="{8061A499-68BB-4517-AEA3-079F9BE298A5}" destId="{681E65EC-7E48-44FF-9933-C4F2C62D5FC2}" srcOrd="0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D8198283-C277-4BD1-A1DF-57447762AE22}" type="presParOf" srcId="{B17E2703-ED7C-40C1-AA5F-205C0BB9EA84}" destId="{931DB2C6-6A18-4320-B852-C2613EDB2FA8}" srcOrd="4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5" destOrd="0" presId="urn:microsoft.com/office/officeart/2005/8/layout/vList4"/>
    <dgm:cxn modelId="{4F9D7AC6-67F5-4386-B71D-72A976BA63F7}" type="presParOf" srcId="{B17E2703-ED7C-40C1-AA5F-205C0BB9EA84}" destId="{7D4D5190-7A99-4EE3-BF13-894BFF6BFA1A}" srcOrd="6" destOrd="0" presId="urn:microsoft.com/office/officeart/2005/8/layout/vList4"/>
    <dgm:cxn modelId="{213AF165-D7FF-4525-9E5E-A902865A78D5}" type="presParOf" srcId="{7D4D5190-7A99-4EE3-BF13-894BFF6BFA1A}" destId="{681E65EC-7E48-44FF-9933-C4F2C62D5FC2}" srcOrd="0" destOrd="0" presId="urn:microsoft.com/office/officeart/2005/8/layout/vList4"/>
    <dgm:cxn modelId="{CEAF7813-4906-40DB-92F8-CF45DB57FD47}" type="presParOf" srcId="{7D4D5190-7A99-4EE3-BF13-894BFF6BFA1A}" destId="{7DE197FE-AADA-44C3-8B2B-CF16D12E116A}" srcOrd="1" destOrd="0" presId="urn:microsoft.com/office/officeart/2005/8/layout/vList4"/>
    <dgm:cxn modelId="{0B66F380-67CD-4ADC-B19A-AC356E0C9018}" type="presParOf" srcId="{7D4D5190-7A99-4EE3-BF13-894BFF6BFA1A}" destId="{15C59F69-595E-4B67-B539-081BDD40D04C}" srcOrd="2" destOrd="0" presId="urn:microsoft.com/office/officeart/2005/8/layout/vList4"/>
    <dgm:cxn modelId="{D340860F-C177-48C8-872B-F4F42794D59B}" type="presParOf" srcId="{B17E2703-ED7C-40C1-AA5F-205C0BB9EA84}" destId="{6AFA3499-CF7C-4437-BB77-60DAFC4E26ED}" srcOrd="7" destOrd="0" presId="urn:microsoft.com/office/officeart/2005/8/layout/vList4"/>
    <dgm:cxn modelId="{14433620-87E3-4827-9195-D24F6FBFD010}" type="presParOf" srcId="{B17E2703-ED7C-40C1-AA5F-205C0BB9EA84}" destId="{E9C9C0DB-7628-4918-95C6-35F53D811906}" srcOrd="8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3A245A-8880-4394-8AE0-E368E746CCF3}" type="doc">
      <dgm:prSet loTypeId="urn:microsoft.com/office/officeart/2005/8/layout/hierarchy4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9EF300CD-08F7-4441-B3E7-75F1FADC6473}" type="pres">
      <dgm:prSet presAssocID="{C23A245A-8880-4394-8AE0-E368E746CC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E5BCDFF7-206D-4ED3-A69B-BBA744754EF7}" type="presOf" srcId="{C23A245A-8880-4394-8AE0-E368E746CCF3}" destId="{9EF300CD-08F7-4441-B3E7-75F1FADC6473}" srcOrd="0" destOrd="0" presId="urn:microsoft.com/office/officeart/2005/8/layout/hierarchy4"/>
  </dgm:cxnLst>
  <dgm:bg>
    <a:noFill/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06739E-2F3B-4B4D-A193-9ECF6642E2A1}" type="doc">
      <dgm:prSet loTypeId="urn:microsoft.com/office/officeart/2005/8/layout/chevron1" loCatId="process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236DD03-6F59-447F-B493-B8BB4713AF0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Ольхово-Рогского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проект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бюджета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Ольхово-Рогского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Миллеровского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района на 2018 год и на плановый период 2019 и 2020 годов создаст дополнительные условия для выполнения поставленных Президентом России, Губернатором области, Главой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Миллеровского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района , Главой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Ольхово-Рогского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приоритетных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задач</a:t>
          </a:r>
          <a:endParaRPr lang="ru-RU" sz="21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gm:t>
    </dgm:pt>
    <dgm:pt modelId="{6CB0D2DE-FF09-4CA3-8CDD-C92A692AD7F5}" type="parTrans" cxnId="{6D456A7D-C510-4D9B-8994-5179BC25BE53}">
      <dgm:prSet/>
      <dgm:spPr/>
      <dgm:t>
        <a:bodyPr/>
        <a:lstStyle/>
        <a:p>
          <a:endParaRPr lang="ru-RU"/>
        </a:p>
      </dgm:t>
    </dgm:pt>
    <dgm:pt modelId="{2010BD2F-91CF-437B-BE3D-7E626B614706}" type="sibTrans" cxnId="{6D456A7D-C510-4D9B-8994-5179BC25BE53}">
      <dgm:prSet/>
      <dgm:spPr/>
      <dgm:t>
        <a:bodyPr/>
        <a:lstStyle/>
        <a:p>
          <a:endParaRPr lang="ru-RU"/>
        </a:p>
      </dgm:t>
    </dgm:pt>
    <dgm:pt modelId="{A7F772A5-65DC-46AF-B29E-C756F4858BD1}" type="pres">
      <dgm:prSet presAssocID="{B106739E-2F3B-4B4D-A193-9ECF6642E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FB36E-F919-44F2-9F57-F9E72F54E23F}" type="pres">
      <dgm:prSet presAssocID="{3236DD03-6F59-447F-B493-B8BB4713AF08}" presName="parTxOnly" presStyleLbl="node1" presStyleIdx="0" presStyleCnt="1" custScaleY="103052" custLinFactNeighborX="-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4BF67C-ACE0-4E35-9B15-CFD5D09B8F57}" type="presOf" srcId="{3236DD03-6F59-447F-B493-B8BB4713AF08}" destId="{C29FB36E-F919-44F2-9F57-F9E72F54E23F}" srcOrd="0" destOrd="0" presId="urn:microsoft.com/office/officeart/2005/8/layout/chevron1"/>
    <dgm:cxn modelId="{6D456A7D-C510-4D9B-8994-5179BC25BE53}" srcId="{B106739E-2F3B-4B4D-A193-9ECF6642E2A1}" destId="{3236DD03-6F59-447F-B493-B8BB4713AF08}" srcOrd="0" destOrd="0" parTransId="{6CB0D2DE-FF09-4CA3-8CDD-C92A692AD7F5}" sibTransId="{2010BD2F-91CF-437B-BE3D-7E626B614706}"/>
    <dgm:cxn modelId="{8682BFB1-E77C-4A02-9049-B4CD8B0A8F00}" type="presOf" srcId="{B106739E-2F3B-4B4D-A193-9ECF6642E2A1}" destId="{A7F772A5-65DC-46AF-B29E-C756F4858BD1}" srcOrd="0" destOrd="0" presId="urn:microsoft.com/office/officeart/2005/8/layout/chevron1"/>
    <dgm:cxn modelId="{19FCB576-2A5B-4061-85B6-61390E224CF9}" type="presParOf" srcId="{A7F772A5-65DC-46AF-B29E-C756F4858BD1}" destId="{C29FB36E-F919-44F2-9F57-F9E72F54E23F}" srcOrd="0" destOrd="0" presId="urn:microsoft.com/office/officeart/2005/8/layout/chevron1"/>
  </dgm:cxnLst>
  <dgm:bg>
    <a:noFill/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183161" y="0"/>
          <a:ext cx="164763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kern="1200" dirty="0">
            <a:latin typeface="Arial Black" pitchFamily="34" charset="0"/>
            <a:cs typeface="Times New Roman" pitchFamily="18" charset="0"/>
          </a:endParaRPr>
        </a:p>
      </dsp:txBody>
      <dsp:txXfrm>
        <a:off x="183161" y="1164748"/>
        <a:ext cx="1647635" cy="1164748"/>
      </dsp:txXfrm>
    </dsp:sp>
    <dsp:sp modelId="{79E796B1-3ABE-4958-A470-95B84B3BA8FB}">
      <dsp:nvSpPr>
        <dsp:cNvPr id="0" name=""/>
        <dsp:cNvSpPr/>
      </dsp:nvSpPr>
      <dsp:spPr>
        <a:xfrm>
          <a:off x="601029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1888530" y="0"/>
          <a:ext cx="176035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kern="1200" dirty="0">
            <a:latin typeface="Arial Black" pitchFamily="34" charset="0"/>
          </a:endParaRPr>
        </a:p>
      </dsp:txBody>
      <dsp:txXfrm>
        <a:off x="1888530" y="1164748"/>
        <a:ext cx="1760350" cy="1164748"/>
      </dsp:txXfrm>
    </dsp:sp>
    <dsp:sp modelId="{E6379D24-0F7F-4C89-AA74-40B94EA75227}">
      <dsp:nvSpPr>
        <dsp:cNvPr id="0" name=""/>
        <dsp:cNvSpPr/>
      </dsp:nvSpPr>
      <dsp:spPr>
        <a:xfrm>
          <a:off x="238148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61845-6FEC-4FCD-A320-DB13C9B75A59}">
      <dsp:nvSpPr>
        <dsp:cNvPr id="0" name=""/>
        <dsp:cNvSpPr/>
      </dsp:nvSpPr>
      <dsp:spPr>
        <a:xfrm>
          <a:off x="3706614" y="0"/>
          <a:ext cx="192444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kern="1200" dirty="0">
            <a:latin typeface="Arial Black" pitchFamily="34" charset="0"/>
          </a:endParaRPr>
        </a:p>
      </dsp:txBody>
      <dsp:txXfrm>
        <a:off x="3706614" y="1164748"/>
        <a:ext cx="1924447" cy="1164748"/>
      </dsp:txXfrm>
    </dsp:sp>
    <dsp:sp modelId="{59BCE99C-652C-4BAC-91C1-A60B797A8CEA}">
      <dsp:nvSpPr>
        <dsp:cNvPr id="0" name=""/>
        <dsp:cNvSpPr/>
      </dsp:nvSpPr>
      <dsp:spPr>
        <a:xfrm>
          <a:off x="4259314" y="259130"/>
          <a:ext cx="819046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E1EB1-E929-4EA6-B09B-AEAAF45A936A}">
      <dsp:nvSpPr>
        <dsp:cNvPr id="0" name=""/>
        <dsp:cNvSpPr/>
      </dsp:nvSpPr>
      <dsp:spPr>
        <a:xfrm>
          <a:off x="5688795" y="0"/>
          <a:ext cx="173154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инвестирование </a:t>
          </a:r>
          <a:br>
            <a:rPr lang="ru-RU" sz="1200" kern="1200" dirty="0" smtClean="0">
              <a:latin typeface="Arial Black" pitchFamily="34" charset="0"/>
            </a:rPr>
          </a:br>
          <a:r>
            <a:rPr lang="ru-RU" sz="1200" kern="1200" dirty="0" smtClean="0">
              <a:latin typeface="Arial Black" pitchFamily="34" charset="0"/>
            </a:rPr>
            <a:t>в человеческий капитал</a:t>
          </a:r>
          <a:endParaRPr lang="ru-RU" sz="1200" kern="1200" dirty="0">
            <a:latin typeface="Arial Black" pitchFamily="34" charset="0"/>
          </a:endParaRPr>
        </a:p>
      </dsp:txBody>
      <dsp:txXfrm>
        <a:off x="5688795" y="1164748"/>
        <a:ext cx="1731541" cy="1164748"/>
      </dsp:txXfrm>
    </dsp:sp>
    <dsp:sp modelId="{2A289877-5F19-4A19-A468-00B4EBF5943F}">
      <dsp:nvSpPr>
        <dsp:cNvPr id="0" name=""/>
        <dsp:cNvSpPr/>
      </dsp:nvSpPr>
      <dsp:spPr>
        <a:xfrm>
          <a:off x="616734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7478070" y="0"/>
          <a:ext cx="148276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kern="1200" dirty="0">
            <a:latin typeface="Arial Black" pitchFamily="34" charset="0"/>
          </a:endParaRPr>
        </a:p>
      </dsp:txBody>
      <dsp:txXfrm>
        <a:off x="7478070" y="1164748"/>
        <a:ext cx="1482767" cy="1164748"/>
      </dsp:txXfrm>
    </dsp:sp>
    <dsp:sp modelId="{801EDB75-7215-4290-9F39-D09130BB9918}">
      <dsp:nvSpPr>
        <dsp:cNvPr id="0" name=""/>
        <dsp:cNvSpPr/>
      </dsp:nvSpPr>
      <dsp:spPr>
        <a:xfrm>
          <a:off x="7806352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31789" y="96359"/>
          <a:ext cx="10255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70826" y="147264"/>
          <a:ext cx="1044292" cy="749763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70826" y="147264"/>
        <a:ext cx="1044292" cy="749763"/>
      </dsp:txXfrm>
    </dsp:sp>
    <dsp:sp modelId="{CA80EEC5-8180-463D-AB43-E20FC1CCE0B0}">
      <dsp:nvSpPr>
        <dsp:cNvPr id="0" name=""/>
        <dsp:cNvSpPr/>
      </dsp:nvSpPr>
      <dsp:spPr>
        <a:xfrm rot="5400000">
          <a:off x="4272235" y="-3450708"/>
          <a:ext cx="1313551" cy="821496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бюджета 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района на 2017-2019 годы </a:t>
          </a:r>
          <a:b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(распоряжение Администрации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от 31.07.2017 № 46)</a:t>
          </a:r>
          <a:endParaRPr lang="ru-RU" sz="1400" kern="1200" dirty="0"/>
        </a:p>
      </dsp:txBody>
      <dsp:txXfrm rot="5400000">
        <a:off x="4272235" y="-3450708"/>
        <a:ext cx="1313551" cy="8214969"/>
      </dsp:txXfrm>
    </dsp:sp>
    <dsp:sp modelId="{9B6A0A72-3C0F-4B82-A7E6-2BA4A15A1DC4}">
      <dsp:nvSpPr>
        <dsp:cNvPr id="0" name=""/>
        <dsp:cNvSpPr/>
      </dsp:nvSpPr>
      <dsp:spPr>
        <a:xfrm rot="5400000">
          <a:off x="-83634" y="1544267"/>
          <a:ext cx="1071091" cy="749763"/>
        </a:xfrm>
        <a:prstGeom prst="bevel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83634" y="1544267"/>
        <a:ext cx="1071091" cy="749763"/>
      </dsp:txXfrm>
    </dsp:sp>
    <dsp:sp modelId="{9A9BA3CA-42DC-4E24-BA14-1B2C342C1B46}">
      <dsp:nvSpPr>
        <dsp:cNvPr id="0" name=""/>
        <dsp:cNvSpPr/>
      </dsp:nvSpPr>
      <dsp:spPr>
        <a:xfrm rot="5400000">
          <a:off x="4437342" y="-2220980"/>
          <a:ext cx="990879" cy="8200052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района на 2017 – 2019 годы (распоряжение Администрации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от 14.04.2017 № 28)</a:t>
          </a:r>
          <a:endParaRPr lang="ru-RU" sz="1400" kern="1200" dirty="0"/>
        </a:p>
      </dsp:txBody>
      <dsp:txXfrm rot="5400000">
        <a:off x="4437342" y="-2220980"/>
        <a:ext cx="990879" cy="8200052"/>
      </dsp:txXfrm>
    </dsp:sp>
    <dsp:sp modelId="{B59BF440-36E6-48B3-BC75-E6445956244C}">
      <dsp:nvSpPr>
        <dsp:cNvPr id="0" name=""/>
        <dsp:cNvSpPr/>
      </dsp:nvSpPr>
      <dsp:spPr>
        <a:xfrm rot="5400000">
          <a:off x="-193394" y="2759534"/>
          <a:ext cx="1290611" cy="749763"/>
        </a:xfrm>
        <a:prstGeom prst="bevel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193394" y="2759534"/>
        <a:ext cx="1290611" cy="749763"/>
      </dsp:txXfrm>
    </dsp:sp>
    <dsp:sp modelId="{6F6C7F8D-CA85-4C86-A8B9-DE0E49DC8118}">
      <dsp:nvSpPr>
        <dsp:cNvPr id="0" name=""/>
        <dsp:cNvSpPr/>
      </dsp:nvSpPr>
      <dsp:spPr>
        <a:xfrm rot="5400000">
          <a:off x="4331952" y="-971095"/>
          <a:ext cx="1244334" cy="8164751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мероприятий, направленных на выявление и отмену установленных Администрацией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расходных обязательств, не связанных с решением вопросов, отнесенных Конституцией РФ ,и федеральными законами , областными законами к полномочиям органов местного самоуправления  поселений (распоряжение Администрации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 от 07.06.2017 № 36</a:t>
          </a: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200" kern="1200" dirty="0"/>
        </a:p>
      </dsp:txBody>
      <dsp:txXfrm rot="5400000">
        <a:off x="4331952" y="-971095"/>
        <a:ext cx="1244334" cy="8164751"/>
      </dsp:txXfrm>
    </dsp:sp>
    <dsp:sp modelId="{A6E13E1B-7D1B-442A-959A-A9F6D8AE7DD8}">
      <dsp:nvSpPr>
        <dsp:cNvPr id="0" name=""/>
        <dsp:cNvSpPr/>
      </dsp:nvSpPr>
      <dsp:spPr>
        <a:xfrm rot="5400000">
          <a:off x="-83634" y="4095442"/>
          <a:ext cx="1071091" cy="749763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83634" y="4095442"/>
        <a:ext cx="1071091" cy="749763"/>
      </dsp:txXfrm>
    </dsp:sp>
    <dsp:sp modelId="{F6DF088B-B792-439B-9EEE-AF2670D0671E}">
      <dsp:nvSpPr>
        <dsp:cNvPr id="0" name=""/>
        <dsp:cNvSpPr/>
      </dsp:nvSpPr>
      <dsp:spPr>
        <a:xfrm rot="5400000">
          <a:off x="4403827" y="404354"/>
          <a:ext cx="1098513" cy="8159365"/>
        </a:xfrm>
        <a:prstGeom prst="round2SameRect">
          <a:avLst/>
        </a:prstGeom>
        <a:solidFill>
          <a:srgbClr val="FF99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 управления муниципальными финансами на период до 2018 года в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Ольхово-Рогском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сельском поселении (постановление Администрации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от  21.04.2014</a:t>
          </a:r>
          <a:r>
            <a:rPr lang="en-US" sz="14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№ 62)</a:t>
          </a:r>
          <a:endParaRPr lang="ru-RU" sz="1400" kern="1200" dirty="0"/>
        </a:p>
      </dsp:txBody>
      <dsp:txXfrm rot="5400000">
        <a:off x="4403827" y="404354"/>
        <a:ext cx="1098513" cy="81593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35463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1064,9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78764" y="35463"/>
        <a:ext cx="2937659" cy="1154800"/>
      </dsp:txXfrm>
    </dsp:sp>
    <dsp:sp modelId="{DC3D1057-3911-49DC-8B4B-4F8305BF098A}">
      <dsp:nvSpPr>
        <dsp:cNvPr id="0" name=""/>
        <dsp:cNvSpPr/>
      </dsp:nvSpPr>
      <dsp:spPr>
        <a:xfrm>
          <a:off x="115480" y="11548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270280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совокупный 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430,4</a:t>
          </a:r>
        </a:p>
      </dsp:txBody>
      <dsp:txXfrm>
        <a:off x="878764" y="1270280"/>
        <a:ext cx="2937659" cy="1154800"/>
      </dsp:txXfrm>
    </dsp:sp>
    <dsp:sp modelId="{10414709-A3FF-419B-8BA0-6B96893FDF2B}">
      <dsp:nvSpPr>
        <dsp:cNvPr id="0" name=""/>
        <dsp:cNvSpPr/>
      </dsp:nvSpPr>
      <dsp:spPr>
        <a:xfrm>
          <a:off x="115480" y="138576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540560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3246,9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78764" y="2540560"/>
        <a:ext cx="2937659" cy="1154800"/>
      </dsp:txXfrm>
    </dsp:sp>
    <dsp:sp modelId="{7DE197FE-AADA-44C3-8B2B-CF16D12E116A}">
      <dsp:nvSpPr>
        <dsp:cNvPr id="0" name=""/>
        <dsp:cNvSpPr/>
      </dsp:nvSpPr>
      <dsp:spPr>
        <a:xfrm>
          <a:off x="115480" y="265604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3810840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5075,7</a:t>
          </a:r>
        </a:p>
      </dsp:txBody>
      <dsp:txXfrm>
        <a:off x="878764" y="3810840"/>
        <a:ext cx="2937659" cy="1154800"/>
      </dsp:txXfrm>
    </dsp:sp>
    <dsp:sp modelId="{59208E79-B8A7-477C-B741-F3EAF6407C81}">
      <dsp:nvSpPr>
        <dsp:cNvPr id="0" name=""/>
        <dsp:cNvSpPr/>
      </dsp:nvSpPr>
      <dsp:spPr>
        <a:xfrm>
          <a:off x="115480" y="392632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191,1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3638" y="0"/>
        <a:ext cx="2848769" cy="891573"/>
      </dsp:txXfrm>
    </dsp:sp>
    <dsp:sp modelId="{8742C5EE-2DD0-46E4-AB75-87A4D25F8D62}">
      <dsp:nvSpPr>
        <dsp:cNvPr id="0" name=""/>
        <dsp:cNvSpPr/>
      </dsp:nvSpPr>
      <dsp:spPr>
        <a:xfrm>
          <a:off x="89157" y="89157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980731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sp:txBody>
      <dsp:txXfrm>
        <a:off x="823638" y="980731"/>
        <a:ext cx="2848769" cy="891573"/>
      </dsp:txXfrm>
    </dsp:sp>
    <dsp:sp modelId="{DC3D1057-3911-49DC-8B4B-4F8305BF098A}">
      <dsp:nvSpPr>
        <dsp:cNvPr id="0" name=""/>
        <dsp:cNvSpPr/>
      </dsp:nvSpPr>
      <dsp:spPr>
        <a:xfrm>
          <a:off x="89157" y="1069888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961462"/>
          <a:ext cx="3672408" cy="11612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602,5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3638" y="1961462"/>
        <a:ext cx="2848769" cy="1161230"/>
      </dsp:txXfrm>
    </dsp:sp>
    <dsp:sp modelId="{B43CAF5A-DF0E-47F1-8B84-50B2394B9328}">
      <dsp:nvSpPr>
        <dsp:cNvPr id="0" name=""/>
        <dsp:cNvSpPr/>
      </dsp:nvSpPr>
      <dsp:spPr>
        <a:xfrm>
          <a:off x="89157" y="2185447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211849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Культура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4323,8</a:t>
          </a:r>
        </a:p>
      </dsp:txBody>
      <dsp:txXfrm>
        <a:off x="823638" y="3211849"/>
        <a:ext cx="2848769" cy="891573"/>
      </dsp:txXfrm>
    </dsp:sp>
    <dsp:sp modelId="{7DE197FE-AADA-44C3-8B2B-CF16D12E116A}">
      <dsp:nvSpPr>
        <dsp:cNvPr id="0" name=""/>
        <dsp:cNvSpPr/>
      </dsp:nvSpPr>
      <dsp:spPr>
        <a:xfrm>
          <a:off x="89157" y="3301006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4192713"/>
          <a:ext cx="3672408" cy="775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4685,5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3638" y="4192713"/>
        <a:ext cx="2848769" cy="775838"/>
      </dsp:txXfrm>
    </dsp:sp>
    <dsp:sp modelId="{3A722FFA-D144-4D82-A948-F625B32E43B9}">
      <dsp:nvSpPr>
        <dsp:cNvPr id="0" name=""/>
        <dsp:cNvSpPr/>
      </dsp:nvSpPr>
      <dsp:spPr>
        <a:xfrm>
          <a:off x="89157" y="4231266"/>
          <a:ext cx="734481" cy="6984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9FB36E-F919-44F2-9F57-F9E72F54E23F}">
      <dsp:nvSpPr>
        <dsp:cNvPr id="0" name=""/>
        <dsp:cNvSpPr/>
      </dsp:nvSpPr>
      <dsp:spPr>
        <a:xfrm>
          <a:off x="0" y="0"/>
          <a:ext cx="8128957" cy="2924944"/>
        </a:xfrm>
        <a:prstGeom prst="chevron">
          <a:avLst/>
        </a:prstGeom>
        <a:gradFill rotWithShape="1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extrusionH="50600" contourW="12700" prstMaterial="dkEdge">
          <a:bevelT w="25400" h="38100" prst="convex"/>
          <a:contourClr>
            <a:schemeClr val="accent4">
              <a:satMod val="115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Ольхово-Рогского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проект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бюджета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Ольхово-Рогского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Миллеровского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района на 2018 год и на плановый период 2019 и 2020 годов создаст дополнительные условия для выполнения поставленных Президентом России, Губернатором области, Главой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Миллеровского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района , Главой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Ольхово-Рогского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приоритетных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задач</a:t>
          </a:r>
          <a:endParaRPr lang="ru-RU" sz="21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sp:txBody>
      <dsp:txXfrm>
        <a:off x="0" y="0"/>
        <a:ext cx="8128957" cy="2924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1B387A-4D12-4C2A-A411-B7714F2D202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4D01D8-4116-485E-A0E2-853C21C792B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FF4F-3E80-40AB-93BA-77B56DF87198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E0CA-C96C-438D-A70A-838A9D6F49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565B-77D2-4A83-9AA0-93A75204C5F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F6B0-8098-427E-9DDC-9007CCF5A3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447C-026C-4A54-A97B-AE1B647CBB4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5067B-6953-409D-8918-D636A3095D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7E850348-B09B-47C6-BB65-66B3EA2B95B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CB140C-AFBD-4E60-A7B9-6BAF586F08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91EA61-B292-49BB-A319-45078E8821E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E6B7-D2C3-450A-A6ED-4F3121970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9115-7387-46AD-B647-6D58080460A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E876-F1D1-4C8B-BD1F-9C7219D2B9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18AD-9085-419C-9095-2074C37AD66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8325-D46F-4642-BB46-4EF90B540B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C782-E0E3-488E-82F6-5BD98EEE64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D41C-7F88-495F-907B-9FECA172DE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4311-F960-47B8-91D4-15A3707170F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9F37-04E7-471A-A8B2-C158A57D6A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32EC-2E86-4A29-A495-7585EDD536D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BDC3-9F77-4695-B639-A1A6E4BD9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27.11.2017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42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2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99EF8A-69D9-432F-B5A5-E982FAEBD15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dirty="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9FF08F-0C2D-4945-8ECB-7A2A194AC7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27.11.2017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hart" Target="../charts/chart1.xml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Ольхово-Рогское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 бюджета </a:t>
            </a:r>
            <a:r>
              <a:rPr lang="ru-RU" sz="33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Ольхово-Рогского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сельского поселения </a:t>
            </a:r>
            <a:r>
              <a:rPr lang="ru-RU" sz="33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Миллеровского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района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2018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2019 и 2020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63691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1" y="1556792"/>
          <a:ext cx="5400599" cy="326856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8375"/>
                <a:gridCol w="997408"/>
                <a:gridCol w="997408"/>
                <a:gridCol w="997408"/>
              </a:tblGrid>
              <a:tr h="372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4471,4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4408,5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4382,7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173,3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173,3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173,3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40,8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40,8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40,8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602,5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441,3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454,9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15,0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15,0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15,0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4323,8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3472,3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3509,8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191,1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225,9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106,6</a:t>
                      </a:r>
                      <a:endParaRPr lang="ru-RU" sz="12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336" y="1340768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004048" y="1844824"/>
          <a:ext cx="453650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584176"/>
          </a:xfrm>
        </p:spPr>
        <p:txBody>
          <a:bodyPr/>
          <a:lstStyle/>
          <a:p>
            <a:pPr algn="ctr"/>
            <a:r>
              <a:rPr lang="ru-RU" sz="2600" b="1" dirty="0" smtClean="0"/>
              <a:t>Расходы на обеспечение деятельности аппарата управления в 2018 году составят </a:t>
            </a:r>
            <a:br>
              <a:rPr lang="ru-RU" sz="2600" b="1" dirty="0" smtClean="0"/>
            </a:b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4359,7 тыс. рублей или 50,13 % общего объема расходов бюджета </a:t>
            </a:r>
            <a:r>
              <a:rPr lang="ru-RU" sz="2600" b="1" dirty="0" err="1" smtClean="0">
                <a:solidFill>
                  <a:schemeClr val="accent2">
                    <a:lumMod val="75000"/>
                  </a:schemeClr>
                </a:solidFill>
              </a:rPr>
              <a:t>Ольхово-Рогского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 сельского поселения </a:t>
            </a:r>
            <a:r>
              <a:rPr lang="ru-RU" sz="2600" b="1" dirty="0" err="1" smtClean="0">
                <a:solidFill>
                  <a:schemeClr val="accent2">
                    <a:lumMod val="75000"/>
                  </a:schemeClr>
                </a:solidFill>
              </a:rPr>
              <a:t>Миллеровского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 района</a:t>
            </a:r>
            <a:endParaRPr lang="ru-RU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48880"/>
            <a:ext cx="6012160" cy="4193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algn="ctr">
              <a:spcBef>
                <a:spcPts val="300"/>
              </a:spcBef>
              <a:buClr>
                <a:srgbClr val="9BBB59"/>
              </a:buClr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Georgia (Основной текст)"/>
                <a:cs typeface="+mn-cs"/>
              </a:rPr>
              <a:t>Ограничения: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Норматив</a:t>
            </a:r>
            <a:r>
              <a:rPr lang="ru-RU" dirty="0" smtClean="0">
                <a:latin typeface="+mn-lt"/>
                <a:cs typeface="+mn-cs"/>
              </a:rPr>
              <a:t> на содержание органов местного самоуправления (ежегодно устанавливается на основе постановления Правительства Ростовской области от 30.12.2016 № 933);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Нормирование</a:t>
            </a:r>
            <a:r>
              <a:rPr lang="ru-RU" dirty="0" smtClean="0">
                <a:latin typeface="+mn-lt"/>
                <a:cs typeface="+mn-cs"/>
              </a:rPr>
              <a:t> в сфере закупок для обеспечения государственных нужд (в соответствии с ч. 3 ст. 19 Федерального закона  от 05.04.2013 № 44-ФЗ);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</a:rPr>
              <a:t>Соглашение </a:t>
            </a:r>
            <a:r>
              <a:rPr lang="ru-RU" dirty="0" smtClean="0">
                <a:latin typeface="+mn-lt"/>
              </a:rPr>
              <a:t>о предоставлении дотации на выравнивание бюджетной обеспеченности </a:t>
            </a:r>
            <a:r>
              <a:rPr lang="ru-RU" dirty="0" smtClean="0">
                <a:latin typeface="+mn-lt"/>
              </a:rPr>
              <a:t>поселений из </a:t>
            </a:r>
            <a:r>
              <a:rPr lang="ru-RU" dirty="0" smtClean="0">
                <a:latin typeface="+mn-lt"/>
              </a:rPr>
              <a:t>областного бюджета бюджету </a:t>
            </a:r>
            <a:r>
              <a:rPr lang="ru-RU" dirty="0" err="1" smtClean="0">
                <a:latin typeface="+mn-lt"/>
              </a:rPr>
              <a:t>Ольхово-Рогского</a:t>
            </a:r>
            <a:r>
              <a:rPr lang="ru-RU" dirty="0" smtClean="0">
                <a:latin typeface="+mn-lt"/>
              </a:rPr>
              <a:t> сельского поселения </a:t>
            </a:r>
            <a:r>
              <a:rPr lang="ru-RU" dirty="0" err="1" smtClean="0">
                <a:latin typeface="+mn-lt"/>
              </a:rPr>
              <a:t>Миллеровского</a:t>
            </a:r>
            <a:r>
              <a:rPr lang="ru-RU" dirty="0" smtClean="0">
                <a:latin typeface="+mn-lt"/>
              </a:rPr>
              <a:t> района от 07.06.2017 № </a:t>
            </a:r>
            <a:r>
              <a:rPr lang="ru-RU" dirty="0" smtClean="0">
                <a:latin typeface="+mn-lt"/>
              </a:rPr>
              <a:t>22/8Д.</a:t>
            </a:r>
            <a:endParaRPr lang="ru-RU" dirty="0" smtClean="0">
              <a:latin typeface="Georgia"/>
              <a:cs typeface="+mn-cs"/>
            </a:endParaRPr>
          </a:p>
        </p:txBody>
      </p:sp>
      <p:pic>
        <p:nvPicPr>
          <p:cNvPr id="5126" name="Picture 6" descr="Результаты поиска изображений по запросу &quot;офисный сотрудни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501008"/>
            <a:ext cx="2835399" cy="2016224"/>
          </a:xfrm>
          <a:prstGeom prst="rect">
            <a:avLst/>
          </a:prstGeom>
          <a:noFill/>
        </p:spPr>
      </p:pic>
      <p:sp>
        <p:nvSpPr>
          <p:cNvPr id="5128" name="AutoShape 8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http://www.sochi-express.ru/th.php?url=/16/ed9e/e660/3008@1769@ed9ee6608d37aa9b7cb70017e3efb48c-MWJmOTM4YmU5ZQ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1268760"/>
            <a:ext cx="8712968" cy="545589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2493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Структура расходов бюджета </a:t>
            </a:r>
            <a:r>
              <a:rPr lang="ru-RU" sz="24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Ольхово-Рогского</a:t>
            </a: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сельского поселения</a:t>
            </a:r>
            <a:b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Миллеровского</a:t>
            </a: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района на социальную политику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784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6138" y="260648"/>
            <a:ext cx="302433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-828600" y="1124744"/>
          <a:ext cx="957706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43608" y="1484784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4529,9</a:t>
            </a:r>
          </a:p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1840" y="1412776"/>
            <a:ext cx="15841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3713,2 </a:t>
            </a:r>
          </a:p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5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20072" y="1772816"/>
            <a:ext cx="12961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3631,4</a:t>
            </a:r>
          </a:p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5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2020 год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2019 год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2018 год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6256" y="2060848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2018 – 15,0 тыс. рублей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2019 – 15,0 тыс. рублей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2020 – 15,0 тыс. рублей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6256" y="2924944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2018 – 191,1 тыс. рублей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2019 – 225,9тыс. рублей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2020 – 106,6 тыс. рублей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48264" y="3717032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2018 – 4323,8 тыс. рублей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2019 – 3472,3 тыс. рублей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2020  -- 3509,8тыс. рублей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Users\Veremeychuk\Downloads\фото на кврти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2115" y="1340768"/>
            <a:ext cx="5112413" cy="4104456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635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07504" y="518400"/>
            <a:ext cx="89289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обеспечение жильем жителей </a:t>
            </a:r>
            <a:r>
              <a:rPr lang="ru-RU" sz="2200" b="1" dirty="0" err="1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Ольхово-Рогского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сельского поселения в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2018 - 2020 годах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предусмотрено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69,0 тыс. рублей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gray">
          <a:xfrm flipH="1">
            <a:off x="-1692695" y="6903715"/>
            <a:ext cx="2088232" cy="12568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23528" y="2492896"/>
            <a:ext cx="518457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107504" y="3105040"/>
            <a:ext cx="4176464" cy="68400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</a:gsLst>
            <a:lin ang="1080000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2018 – 2020 годы – 69,0 тыс. рублей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жильем молодых семей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-72008" y="3501008"/>
            <a:ext cx="61926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gray">
          <a:xfrm>
            <a:off x="4283968" y="1340768"/>
            <a:ext cx="1368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gray">
          <a:xfrm>
            <a:off x="5148064" y="2852936"/>
            <a:ext cx="86409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endParaRPr lang="en-US" sz="15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gray">
          <a:xfrm>
            <a:off x="6228184" y="3969931"/>
            <a:ext cx="244827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96336" y="5301208"/>
            <a:ext cx="1296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576" y="5373216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бюджету </a:t>
            </a:r>
            <a:r>
              <a:rPr lang="ru-RU" sz="2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Ольхово-Рогского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 </a:t>
            </a:r>
            <a:r>
              <a:rPr lang="ru-RU" sz="2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Миллеровского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района на 2018-2020 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08912" cy="343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4771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год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1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3246,9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2609,9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2424,9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2255,5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1462,7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1316,4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173,5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173,5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173,5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33620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и 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817,9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973,7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935,0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межбюджетных трансфертов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2018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479704" y="5445224"/>
            <a:ext cx="2664296" cy="1224136"/>
          </a:xfrm>
          <a:prstGeom prst="ellipse">
            <a:avLst/>
          </a:prstGeom>
          <a:solidFill>
            <a:srgbClr val="9999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Иные межбюджетные трансферты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25,2 %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11560" y="5301208"/>
            <a:ext cx="2736304" cy="1440160"/>
          </a:xfrm>
          <a:prstGeom prst="ellipse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(от лат.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Dotatio</a:t>
            </a:r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– дар)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69,5%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95536" y="1124744"/>
            <a:ext cx="2952328" cy="2160240"/>
          </a:xfrm>
          <a:prstGeom prst="ellipse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(от лат. </a:t>
            </a: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Subvenire</a:t>
            </a:r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- приходить на помощь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5,3 %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3573016"/>
            <a:ext cx="439248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Межбюджетные </a:t>
            </a:r>
          </a:p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трансферты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100%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(3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направлений)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501008"/>
            <a:ext cx="2088232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2808312" cy="2088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</p:spPr>
      </p:pic>
      <p:grpSp>
        <p:nvGrpSpPr>
          <p:cNvPr id="2" name="Группа 24"/>
          <p:cNvGrpSpPr/>
          <p:nvPr/>
        </p:nvGrpSpPr>
        <p:grpSpPr>
          <a:xfrm rot="20936689">
            <a:off x="3043155" y="2782794"/>
            <a:ext cx="1477421" cy="720080"/>
            <a:chOff x="6833489" y="5430501"/>
            <a:chExt cx="1477421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52846" y="5647193"/>
              <a:ext cx="1358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Georgia" pitchFamily="18" charset="0"/>
                </a:rPr>
                <a:t>2 субвенций</a:t>
              </a:r>
              <a:endParaRPr lang="ru-RU" sz="1600" dirty="0"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2121051">
            <a:off x="5335652" y="4834977"/>
            <a:ext cx="1584178" cy="655446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иных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>
            <a:off x="3203848" y="5085184"/>
            <a:ext cx="1269899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73616" cy="6322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 муниципальных программ в общем объеме расходов, запланированных на  реализацию муниципальных программ </a:t>
            </a:r>
            <a:r>
              <a:rPr lang="ru-RU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в 2018 году</a:t>
            </a:r>
          </a:p>
        </p:txBody>
      </p:sp>
      <p:sp>
        <p:nvSpPr>
          <p:cNvPr id="1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79388" y="1476728"/>
            <a:ext cx="8713787" cy="512092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7092280" y="4725144"/>
            <a:ext cx="1800200" cy="1251520"/>
            <a:chOff x="251520" y="5417840"/>
            <a:chExt cx="2808312" cy="12515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51520" y="5417840"/>
              <a:ext cx="2808312" cy="12515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Управление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муниципальными финансами</a:t>
              </a:r>
            </a:p>
            <a:p>
              <a:pPr algn="ctr">
                <a:defRPr/>
              </a:pPr>
              <a:r>
                <a:rPr lang="ru-RU" sz="13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4421,4</a:t>
              </a:r>
              <a:endPara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7" name="Рисунок 56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39752" y="6165304"/>
              <a:ext cx="648072" cy="3600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" name="Группа 65"/>
          <p:cNvGrpSpPr/>
          <p:nvPr/>
        </p:nvGrpSpPr>
        <p:grpSpPr>
          <a:xfrm>
            <a:off x="7020272" y="2492896"/>
            <a:ext cx="1800200" cy="1512168"/>
            <a:chOff x="7092280" y="2420888"/>
            <a:chExt cx="1800200" cy="102411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092280" y="2420888"/>
              <a:ext cx="1800200" cy="1024114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Обеспечение общественного порядка и </a:t>
              </a:r>
              <a:r>
                <a:rPr lang="ru-RU" sz="11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противодействие преступности</a:t>
              </a:r>
              <a:endPara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0,8 </a:t>
              </a:r>
              <a:r>
                <a:rPr lang="ru-RU" sz="11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</a:t>
              </a:r>
              <a:r>
                <a:rPr lang="ru-RU" sz="11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рублей</a:t>
              </a:r>
              <a:endPara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04448" y="2852936"/>
              <a:ext cx="288032" cy="5040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Группа 66"/>
          <p:cNvGrpSpPr/>
          <p:nvPr/>
        </p:nvGrpSpPr>
        <p:grpSpPr>
          <a:xfrm>
            <a:off x="5076056" y="2564904"/>
            <a:ext cx="1944216" cy="792088"/>
            <a:chOff x="7092280" y="3429000"/>
            <a:chExt cx="1800200" cy="792088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7092280" y="3429000"/>
              <a:ext cx="1800200" cy="768085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000" dirty="0" smtClean="0">
                  <a:solidFill>
                    <a:schemeClr val="bg1"/>
                  </a:solidFill>
                </a:rPr>
                <a:t>Муниципальная </a:t>
              </a:r>
              <a:r>
                <a:rPr lang="ru-RU" sz="1000" dirty="0">
                  <a:solidFill>
                    <a:schemeClr val="bg1"/>
                  </a:solidFill>
                </a:rPr>
                <a:t>политика 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15,0</a:t>
              </a:r>
              <a:endParaRPr lang="ru-RU" sz="1200" b="1" dirty="0" smtClean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ru-RU" sz="1000" dirty="0" smtClean="0">
                  <a:solidFill>
                    <a:schemeClr val="bg1"/>
                  </a:solidFill>
                </a:rPr>
                <a:t>тыс. рублей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00392" y="3789040"/>
              <a:ext cx="77477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" name="Группа 61"/>
          <p:cNvGrpSpPr/>
          <p:nvPr/>
        </p:nvGrpSpPr>
        <p:grpSpPr>
          <a:xfrm>
            <a:off x="3059832" y="4725144"/>
            <a:ext cx="2088232" cy="1152128"/>
            <a:chOff x="3059832" y="4725144"/>
            <a:chExt cx="2088232" cy="102411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059832" y="4725144"/>
              <a:ext cx="2088232" cy="102411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Развитие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культуры 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4323,8</a:t>
              </a:r>
              <a:endPara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B7DBF1"/>
                </a:clrFrom>
                <a:clrTo>
                  <a:srgbClr val="B7DB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5229200"/>
              <a:ext cx="53782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Группа 51"/>
          <p:cNvGrpSpPr/>
          <p:nvPr/>
        </p:nvGrpSpPr>
        <p:grpSpPr>
          <a:xfrm>
            <a:off x="3059832" y="1412776"/>
            <a:ext cx="2088232" cy="1296144"/>
            <a:chOff x="3059832" y="1412776"/>
            <a:chExt cx="2088232" cy="129614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059832" y="1412776"/>
              <a:ext cx="2088232" cy="1296144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Обеспечение качественными жилищно-коммунальными услугами населения </a:t>
              </a:r>
              <a:endPara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602,5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B0B0B8"/>
                </a:clrFrom>
                <a:clrTo>
                  <a:srgbClr val="B0B0B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2204864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" name="Группа 53"/>
          <p:cNvGrpSpPr/>
          <p:nvPr/>
        </p:nvGrpSpPr>
        <p:grpSpPr>
          <a:xfrm>
            <a:off x="251520" y="1412776"/>
            <a:ext cx="2808312" cy="1080120"/>
            <a:chOff x="251520" y="2564904"/>
            <a:chExt cx="2808312" cy="108012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51520" y="2564904"/>
              <a:ext cx="2808312" cy="108012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Социальная поддержка </a:t>
              </a: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граждан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161,1</a:t>
              </a:r>
              <a:endPara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3728" y="3212976"/>
              <a:ext cx="936104" cy="40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" name="Группа 55"/>
          <p:cNvGrpSpPr/>
          <p:nvPr/>
        </p:nvGrpSpPr>
        <p:grpSpPr>
          <a:xfrm>
            <a:off x="3059832" y="3717032"/>
            <a:ext cx="2088232" cy="1024577"/>
            <a:chOff x="3059832" y="3717032"/>
            <a:chExt cx="2088232" cy="1024577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059832" y="3717032"/>
              <a:ext cx="2088232" cy="1024577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Обеспечение доступным </a:t>
              </a:r>
              <a:endPara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комфортным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жильем</a:t>
              </a: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населения 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30,0</a:t>
              </a:r>
              <a:endPara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98B3FF"/>
                </a:clrFrom>
                <a:clrTo>
                  <a:srgbClr val="98B3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4221088"/>
              <a:ext cx="545802" cy="46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" name="Группа 63"/>
          <p:cNvGrpSpPr/>
          <p:nvPr/>
        </p:nvGrpSpPr>
        <p:grpSpPr>
          <a:xfrm>
            <a:off x="5076056" y="1412776"/>
            <a:ext cx="1944216" cy="1080120"/>
            <a:chOff x="5148064" y="2924944"/>
            <a:chExt cx="1944216" cy="108012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148064" y="2924944"/>
              <a:ext cx="1944216" cy="108012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Защита населения и территории от чрезвычайных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ситуаций 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40,0</a:t>
              </a:r>
            </a:p>
            <a:p>
              <a:pPr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44208" y="3573016"/>
              <a:ext cx="57606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" name="Группа 64"/>
          <p:cNvGrpSpPr/>
          <p:nvPr/>
        </p:nvGrpSpPr>
        <p:grpSpPr>
          <a:xfrm>
            <a:off x="7092280" y="1412776"/>
            <a:ext cx="1800200" cy="1040116"/>
            <a:chOff x="7092280" y="1412776"/>
            <a:chExt cx="1800200" cy="104011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092280" y="1412776"/>
              <a:ext cx="1800200" cy="1040116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Информационное общество </a:t>
              </a:r>
              <a:endPara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50,0</a:t>
              </a:r>
            </a:p>
            <a:p>
              <a:pPr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3C659E"/>
                </a:clrFrom>
                <a:clrTo>
                  <a:srgbClr val="3C659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00392" y="2132856"/>
              <a:ext cx="685088" cy="308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27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0" y="1700808"/>
            <a:ext cx="9144000" cy="46805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82000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Структура муниципального долга </a:t>
            </a:r>
            <a:b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32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Ольхово-Рогского</a:t>
            </a:r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 сельского поселения на </a:t>
            </a:r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2018-2020 годы</a:t>
            </a: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/>
            </a:r>
            <a:b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                                                                         </a:t>
            </a:r>
            <a:r>
              <a:rPr lang="ru-RU" sz="1600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(тыс. рублей)</a:t>
            </a:r>
            <a:endParaRPr lang="ru-RU" sz="1600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2348880"/>
          <a:ext cx="8424936" cy="2911436"/>
        </p:xfrm>
        <a:graphic>
          <a:graphicData uri="http://schemas.openxmlformats.org/drawingml/2006/table">
            <a:tbl>
              <a:tblPr/>
              <a:tblGrid>
                <a:gridCol w="3547341"/>
                <a:gridCol w="1773671"/>
                <a:gridCol w="1551962"/>
                <a:gridCol w="1551962"/>
              </a:tblGrid>
              <a:tr h="607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вида долгового обязательства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01.01.2019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на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01.01.2020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01.01.2021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Муниципальный </a:t>
                      </a:r>
                      <a:r>
                        <a:rPr lang="ru-RU" sz="2000" b="1" i="1" u="none" strike="noStrike" dirty="0">
                          <a:latin typeface="Arial" pitchFamily="34" charset="0"/>
                          <a:cs typeface="Arial" pitchFamily="34" charset="0"/>
                        </a:rPr>
                        <a:t>долг,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800" b="1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7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1" u="none" strike="noStrike" dirty="0">
                          <a:latin typeface="Arial" pitchFamily="34" charset="0"/>
                          <a:cs typeface="Arial" pitchFamily="34" charset="0"/>
                        </a:rPr>
                        <a:t>1. Бюджетные кредиты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B140C-AFBD-4E60-A7B9-6BAF586F08E8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1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дание с подсвет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620000" cy="56769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27584" y="3645024"/>
          <a:ext cx="8136904" cy="29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752528" cy="390182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232248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от 25.09.2017 № 101)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0882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(изменения в них)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16216" y="3717032"/>
            <a:ext cx="2088232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2018 год и на плановый период 2019 и 2020 годов»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79512" y="3068960"/>
            <a:ext cx="8964488" cy="144016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формирования проекта бюджета </a:t>
            </a:r>
            <a:r>
              <a:rPr lang="ru-RU" sz="1600" b="1" spc="150" dirty="0" err="1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600" b="1" spc="150" dirty="0" err="1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Миллеровского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b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 год и на плановый период 2019 и 2020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составления проекта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поселенияМиллеровского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2018 год и на плановый период 2019 и 2020 годов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0" y="1700808"/>
            <a:ext cx="8172400" cy="122413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740352" y="1628800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780928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236296" y="2708920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852936"/>
            <a:ext cx="64807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не предусматриваются условно-утверждаемые расходы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трёхлетнего бюджета)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95536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Оптимизирован формат и состав приложений к проекту, утверждающих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700808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Приостановлена норма о необходимости принятия решений о внесении изменений в законодательство о налогах и сборах, приводящих к изменению доходов бюджета, до внесения проекта решения о бюджете в представительный орган  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6093296"/>
            <a:ext cx="7776864" cy="50405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Реестр расходных обязательств не представляется на бумажном носителе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(размещается на сайте Администрации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сельского поселения)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12"/>
          <p:cNvGrpSpPr>
            <a:grpSpLocks/>
          </p:cNvGrpSpPr>
          <p:nvPr/>
        </p:nvGrpSpPr>
        <p:grpSpPr bwMode="auto">
          <a:xfrm>
            <a:off x="8351912" y="5949280"/>
            <a:ext cx="792088" cy="764704"/>
            <a:chOff x="2016" y="1920"/>
            <a:chExt cx="1680" cy="1680"/>
          </a:xfrm>
        </p:grpSpPr>
        <p:sp>
          <p:nvSpPr>
            <p:cNvPr id="50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на 2018 год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2019 и 2020 годов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0528" y="2924944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 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280831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 </a:t>
            </a:r>
            <a:endParaRPr lang="ru-RU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1340768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приоритеты бюджетной политики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745432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Ольхово-Рогского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сельского поселения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Ольхово-Рогского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Миллеровского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на 2018-2020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07506" y="1988841"/>
          <a:ext cx="8856981" cy="4101441"/>
        </p:xfrm>
        <a:graphic>
          <a:graphicData uri="http://schemas.openxmlformats.org/drawingml/2006/table">
            <a:tbl>
              <a:tblPr/>
              <a:tblGrid>
                <a:gridCol w="2390362"/>
                <a:gridCol w="2057561"/>
                <a:gridCol w="2155540"/>
                <a:gridCol w="2253518"/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 на 2018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2019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2020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9817,9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8777,1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8683,1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 из областного </a:t>
                      </a:r>
                      <a:r>
                        <a:rPr lang="ru-RU" sz="16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бюджета</a:t>
                      </a:r>
                      <a:endParaRPr lang="ru-RU" sz="1600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3246,9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2609,9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2424,9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9817,9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8777,1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8683,1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 smtClean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</a:t>
            </a:r>
            <a:r>
              <a:rPr lang="ru-RU" sz="2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Ольхово-Рогского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</a:t>
            </a:r>
            <a:r>
              <a:rPr lang="ru-RU" sz="2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2018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9817,9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9817,9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 rot="20389409">
            <a:off x="2475056" y="2276024"/>
            <a:ext cx="2453056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62,8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4355976" y="4149080"/>
            <a:ext cx="12223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dirty="0" smtClean="0">
                <a:solidFill>
                  <a:prstClr val="black"/>
                </a:solidFill>
                <a:cs typeface="Arial" charset="0"/>
              </a:rPr>
              <a:t>12,0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6084168" y="4005064"/>
            <a:ext cx="792088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9,0 %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3491880" y="4437112"/>
            <a:ext cx="792088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12,7 %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3131840" y="3789040"/>
            <a:ext cx="1027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3,5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ОЛЬХОВО-РОГСКОГО СЕЛЬСКОГО ПОСЕЛЕНИЯ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миллеровского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2018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6001543"/>
            <a:ext cx="3707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Налоги на совокупный доход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430,4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79512" y="5445227"/>
            <a:ext cx="8424936" cy="784575"/>
            <a:chOff x="395536" y="5013174"/>
            <a:chExt cx="8236034" cy="827770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4152655" cy="324722"/>
              <a:chOff x="395536" y="5013176"/>
              <a:chExt cx="4152655" cy="324722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864623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1064,9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313085"/>
              <a:ext cx="2466929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 </a:t>
              </a:r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4067,5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9" name="Группа 39"/>
            <p:cNvGrpSpPr>
              <a:grpSpLocks/>
            </p:cNvGrpSpPr>
            <p:nvPr/>
          </p:nvGrpSpPr>
          <p:grpSpPr bwMode="auto">
            <a:xfrm>
              <a:off x="5111897" y="5089146"/>
              <a:ext cx="3519673" cy="552636"/>
              <a:chOff x="5255913" y="4729108"/>
              <a:chExt cx="3519673" cy="552636"/>
            </a:xfrm>
          </p:grpSpPr>
          <p:pic>
            <p:nvPicPr>
              <p:cNvPr id="19484" name="Picture 2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5913" y="4729108"/>
                <a:ext cx="155094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9" name="TextBox 35"/>
              <p:cNvSpPr txBox="1">
                <a:spLocks noChangeArrowheads="1"/>
              </p:cNvSpPr>
              <p:nvPr/>
            </p:nvSpPr>
            <p:spPr bwMode="auto">
              <a:xfrm>
                <a:off x="5550211" y="4957022"/>
                <a:ext cx="322537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Иные налоговые доходы – 3602,2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111897" y="5013174"/>
              <a:ext cx="3308491" cy="523874"/>
              <a:chOff x="5255913" y="5733254"/>
              <a:chExt cx="3308491" cy="523874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55913" y="6113112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50211" y="5733254"/>
                <a:ext cx="3014193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Неналоговые доходы – 652,9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pic>
          <p:nvPicPr>
            <p:cNvPr id="19487" name="Picture 3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5536" y="5696928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80526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налога на доходы</a:t>
            </a:r>
            <a:b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физических лиц в бюджет ОЛЬХОВО-РОГСКОГО СЕЛЬСКОГО ПОСЕЛЕНИЯ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Миллеровского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/>
        </p:nvGraphicFramePr>
        <p:xfrm>
          <a:off x="2555776" y="2276872"/>
          <a:ext cx="65882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17573</TotalTime>
  <Words>1197</Words>
  <Application>Microsoft Office PowerPoint</Application>
  <PresentationFormat>Экран (4:3)</PresentationFormat>
  <Paragraphs>303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10195094</vt:lpstr>
      <vt:lpstr>Городская</vt:lpstr>
      <vt:lpstr>1_Городская</vt:lpstr>
      <vt:lpstr>3_Городская</vt:lpstr>
      <vt:lpstr>4_Городская</vt:lpstr>
      <vt:lpstr>19_Городская</vt:lpstr>
      <vt:lpstr>Ольхово-Рогское сельское поселение   </vt:lpstr>
      <vt:lpstr>Слайд 2</vt:lpstr>
      <vt:lpstr>Слайд 3</vt:lpstr>
      <vt:lpstr>Проект бюджета на 2018 год  и на плановый период 2019 и 2020 годов  </vt:lpstr>
      <vt:lpstr>Слайд 5</vt:lpstr>
      <vt:lpstr>Основные характеристики бюджета Ольхово-Рогского сельского поселения Миллеровского района на 2018-2020 годы</vt:lpstr>
      <vt:lpstr>Основные параметры бюджета Ольхово-Рогского сельского поселения Миллеровского района на 2018 год</vt:lpstr>
      <vt:lpstr>Слайд 8</vt:lpstr>
      <vt:lpstr>Динамика поступлений налога на доходы физических лиц в бюджет ОЛЬХОВО-РОГСКОГО СЕЛЬСКОГО ПОСЕЛЕНИЯ Миллеровского района</vt:lpstr>
      <vt:lpstr>Слайд 10</vt:lpstr>
      <vt:lpstr>Расходы на обеспечение деятельности аппарата управления в 2018 году составят  4359,7 тыс. рублей или 50,13 % общего объема расходов бюджета Ольхово-Рогского сельского поселения Миллеровского района</vt:lpstr>
      <vt:lpstr>Структура расходов бюджета Ольхово-Рогского сельского поселения  Миллеровского района на социальную политику</vt:lpstr>
      <vt:lpstr>Слайд 13</vt:lpstr>
      <vt:lpstr>Объемы межбюджетных трансфертов бюджету Ольхово-Рогского сельского поселения  Миллеровского района на 2018-2020 годы </vt:lpstr>
      <vt:lpstr>Слайд 15</vt:lpstr>
      <vt:lpstr>Объем муниципальных программ в общем объеме расходов, запланированных на  реализацию муниципальных программ Ольхово-Рогского сельского поселения в 2018 году</vt:lpstr>
      <vt:lpstr>Структура муниципального долга  Ольхово-Рогского сельского поселения на 2018-2020 годы                                                                          (тыс. рублей)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1819</cp:revision>
  <dcterms:created xsi:type="dcterms:W3CDTF">2011-10-21T12:19:44Z</dcterms:created>
  <dcterms:modified xsi:type="dcterms:W3CDTF">2017-11-27T06:49:21Z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