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19"/>
  </p:notesMasterIdLst>
  <p:handoutMasterIdLst>
    <p:handoutMasterId r:id="rId20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98" r:id="rId11"/>
    <p:sldId id="904" r:id="rId12"/>
    <p:sldId id="1572" r:id="rId13"/>
    <p:sldId id="1368" r:id="rId14"/>
    <p:sldId id="1597" r:id="rId15"/>
    <p:sldId id="1605" r:id="rId16"/>
    <p:sldId id="1500" r:id="rId17"/>
    <p:sldId id="1606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5652" autoAdjust="0"/>
  </p:normalViewPr>
  <p:slideViewPr>
    <p:cSldViewPr>
      <p:cViewPr>
        <p:scale>
          <a:sx n="100" d="100"/>
          <a:sy n="100" d="100"/>
        </p:scale>
        <p:origin x="-75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041011316213E-3"/>
          <c:y val="0"/>
          <c:w val="0.990576168396692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17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2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4979E-2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8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3.0338977930327478E-3"/>
                  <c:y val="-4.3062832199931227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713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909E-2"/>
                  <c:y val="-0.13475768774229846"/>
                </c:manualLayout>
              </c:layout>
              <c:showPercent val="1"/>
            </c:dLbl>
            <c:dLbl>
              <c:idx val="7"/>
              <c:layout>
                <c:manualLayout>
                  <c:x val="4.9624054929569318E-2"/>
                  <c:y val="-0.1626054707371699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Иные собственные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17.395099115301711</c:v>
                </c:pt>
                <c:pt idx="1">
                  <c:v>52.235549266718685</c:v>
                </c:pt>
                <c:pt idx="2">
                  <c:v>2.0563614964493051</c:v>
                </c:pt>
                <c:pt idx="3">
                  <c:v>18.827278858487947</c:v>
                </c:pt>
                <c:pt idx="4">
                  <c:v>0.11240561234610351</c:v>
                </c:pt>
                <c:pt idx="5">
                  <c:v>3.4951533344794306</c:v>
                </c:pt>
                <c:pt idx="6">
                  <c:v>5.4801042066147394</c:v>
                </c:pt>
                <c:pt idx="7">
                  <c:v>0.39804810960208414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83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Проект 2022 год</c:v>
                </c:pt>
                <c:pt idx="2">
                  <c:v>Проект 2023 год</c:v>
                </c:pt>
                <c:pt idx="3">
                  <c:v>Проект 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1195.4000000000001</c:v>
                </c:pt>
                <c:pt idx="1">
                  <c:v>1315.4</c:v>
                </c:pt>
                <c:pt idx="2">
                  <c:v>1402.1</c:v>
                </c:pt>
                <c:pt idx="3">
                  <c:v>1497.7</c:v>
                </c:pt>
              </c:numCache>
            </c:numRef>
          </c:val>
          <c:shape val="cylinder"/>
        </c:ser>
        <c:shape val="box"/>
        <c:axId val="166834560"/>
        <c:axId val="166836096"/>
        <c:axId val="0"/>
      </c:bar3DChart>
      <c:catAx>
        <c:axId val="166834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6836096"/>
        <c:crosses val="autoZero"/>
        <c:auto val="1"/>
        <c:lblAlgn val="ctr"/>
        <c:lblOffset val="100"/>
      </c:catAx>
      <c:valAx>
        <c:axId val="166836096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166834560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51"/>
          </c:dPt>
          <c:dPt>
            <c:idx val="4"/>
            <c:explosion val="14"/>
            <c:spPr>
              <a:solidFill>
                <a:srgbClr val="00B0F0"/>
              </a:solidFill>
            </c:spPr>
          </c:dPt>
          <c:dPt>
            <c:idx val="5"/>
            <c:explosion val="1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explosion val="13"/>
            <c:spPr>
              <a:solidFill>
                <a:srgbClr val="FFCCCC"/>
              </a:solidFill>
            </c:spPr>
          </c:dPt>
          <c:dPt>
            <c:idx val="7"/>
            <c:explosion val="14"/>
            <c:spPr>
              <a:solidFill>
                <a:srgbClr val="9966FF"/>
              </a:solidFill>
            </c:spPr>
          </c:dPt>
          <c:dPt>
            <c:idx val="8"/>
            <c:explosion val="9"/>
          </c:dPt>
          <c:dLbls>
            <c:dLbl>
              <c:idx val="1"/>
              <c:layout>
                <c:manualLayout>
                  <c:x val="-4.1666666666666683E-3"/>
                  <c:y val="8.8616699229233722E-2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Лист1!$A$2:$A$7</c:f>
              <c:strCache>
                <c:ptCount val="6"/>
                <c:pt idx="0">
                  <c:v>Расходы на обеспечение деятельности муниципальных учреждений - 3348,6</c:v>
                </c:pt>
                <c:pt idx="1">
                  <c:v>Мероприятия по организации и проведению конкурсов, торжественных и иных мероприятий - 40</c:v>
                </c:pt>
                <c:pt idx="2">
                  <c:v>Расходы на софинансирование повышения з/п работникам муниципальных учреждений культуры - 413,3</c:v>
                </c:pt>
                <c:pt idx="4">
                  <c:v>Другие вопросы в области культуры, кинематографии - </c:v>
                </c:pt>
                <c:pt idx="5">
                  <c:v> -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3348.6</c:v>
                </c:pt>
                <c:pt idx="1">
                  <c:v>40</c:v>
                </c:pt>
                <c:pt idx="2">
                  <c:v>413.3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9097276902887427"/>
          <c:y val="9.0006333598128027E-2"/>
          <c:w val="0.33750000000000124"/>
          <c:h val="0.85175086416042478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i="1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5260" custLinFactNeighborY="-780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1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1315,4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3216,0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4550,00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1423,7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8,5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264,3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C590537-C3EF-41FA-A5F0-586A139CEC69}" type="presParOf" srcId="{B17E2703-ED7C-40C1-AA5F-205C0BB9EA84}" destId="{7D4D5190-7A99-4EE3-BF13-894BFF6BFA1A}" srcOrd="2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3" destOrd="0" presId="urn:microsoft.com/office/officeart/2005/8/layout/vList4"/>
    <dgm:cxn modelId="{7071AAB6-9404-437E-99EF-CD96EE1838E9}" type="presParOf" srcId="{B17E2703-ED7C-40C1-AA5F-205C0BB9EA84}" destId="{712BDC1E-CA2D-4B05-B9F9-47FDD7A8558E}" srcOrd="4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5" destOrd="0" presId="urn:microsoft.com/office/officeart/2005/8/layout/vList4"/>
    <dgm:cxn modelId="{624A1172-48B4-48E8-A4FE-59ACBE313765}" type="presParOf" srcId="{B17E2703-ED7C-40C1-AA5F-205C0BB9EA84}" destId="{8A66E07E-A0AF-47B7-92C7-CC6CC7F443E5}" srcOrd="6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7" destOrd="0" presId="urn:microsoft.com/office/officeart/2005/8/layout/vList4"/>
    <dgm:cxn modelId="{916AB43C-4310-4681-AC35-87771092DFCB}" type="presParOf" srcId="{B17E2703-ED7C-40C1-AA5F-205C0BB9EA84}" destId="{DFA610A1-31CA-4877-A569-7886975AEFA6}" srcOrd="8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9" destOrd="0" presId="urn:microsoft.com/office/officeart/2005/8/layout/vList4"/>
    <dgm:cxn modelId="{7F8728B0-3298-4BB3-8BD3-2EB307BA1CBB}" type="presParOf" srcId="{B17E2703-ED7C-40C1-AA5F-205C0BB9EA84}" destId="{99922961-B3B7-481D-98FA-DA18D32303F6}" srcOrd="10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242,5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1010,4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3801,9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5409,7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257,6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7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7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7" custScaleY="87019" custLinFactNeighborX="1961" custLinFactNeighborY="4239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2DA4-759F-453D-820F-7D761FBBE5F3}" type="pres">
      <dgm:prSet presAssocID="{2498E522-CC6C-48DC-90B4-08EDAC32EE65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54C2E044-817B-41A5-8279-4B0463C72C23}" type="pres">
      <dgm:prSet presAssocID="{B108F20A-239D-4106-9698-2EFA9EE898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B49FE7FD-8A61-4FD2-9389-47277BB8059E}" type="presOf" srcId="{B108F20A-239D-4106-9698-2EFA9EE89891}" destId="{E6066EEA-7DC4-437C-A2D9-DD5D52A0E9A2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D3751498-F5E8-4D99-934C-B91CDB1FC94E}" type="presOf" srcId="{B108F20A-239D-4106-9698-2EFA9EE89891}" destId="{54C2E044-817B-41A5-8279-4B0463C72C23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6" destOrd="0" parTransId="{9E499928-9293-4983-B1F9-ABEECD4577EC}" sibTransId="{46567C1B-C5BA-44D3-97B4-B9D62D4D80DF}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14433620-87E3-4827-9195-D24F6FBFD010}" type="presParOf" srcId="{B17E2703-ED7C-40C1-AA5F-205C0BB9EA84}" destId="{E9C9C0DB-7628-4918-95C6-35F53D811906}" srcOrd="6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7" destOrd="0" presId="urn:microsoft.com/office/officeart/2005/8/layout/vList4"/>
    <dgm:cxn modelId="{42EB6D76-EFC6-463F-ADF2-EE7963B7290C}" type="presParOf" srcId="{B17E2703-ED7C-40C1-AA5F-205C0BB9EA84}" destId="{2350E0CA-57BF-4684-AC36-EDD559365B77}" srcOrd="8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9" destOrd="0" presId="urn:microsoft.com/office/officeart/2005/8/layout/vList4"/>
    <dgm:cxn modelId="{1B95B638-D6D0-4979-B7DB-ECF87C24B7C4}" type="presParOf" srcId="{B17E2703-ED7C-40C1-AA5F-205C0BB9EA84}" destId="{93412BED-D256-4B5C-85BD-072070082E6B}" srcOrd="10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  <dgm:cxn modelId="{42167D56-5BCD-4D91-9F2B-94960D2F8135}" type="presParOf" srcId="{B17E2703-ED7C-40C1-AA5F-205C0BB9EA84}" destId="{BD662DA4-759F-453D-820F-7D761FBBE5F3}" srcOrd="11" destOrd="0" presId="urn:microsoft.com/office/officeart/2005/8/layout/vList4"/>
    <dgm:cxn modelId="{EFAD6336-D916-42A5-B54B-625F23694980}" type="presParOf" srcId="{B17E2703-ED7C-40C1-AA5F-205C0BB9EA84}" destId="{937E53AC-8958-476F-876C-6E6C383D0172}" srcOrd="12" destOrd="0" presId="urn:microsoft.com/office/officeart/2005/8/layout/vList4"/>
    <dgm:cxn modelId="{0DF6926B-F165-4F86-93C2-AB0F80E69C4F}" type="presParOf" srcId="{937E53AC-8958-476F-876C-6E6C383D0172}" destId="{E6066EEA-7DC4-437C-A2D9-DD5D52A0E9A2}" srcOrd="0" destOrd="0" presId="urn:microsoft.com/office/officeart/2005/8/layout/vList4"/>
    <dgm:cxn modelId="{6786AB78-F4B8-4B7F-AEC1-DD1B2926FBEE}" type="presParOf" srcId="{937E53AC-8958-476F-876C-6E6C383D0172}" destId="{4E606E8D-3DC9-4B03-85E2-15B5B774F507}" srcOrd="1" destOrd="0" presId="urn:microsoft.com/office/officeart/2005/8/layout/vList4"/>
    <dgm:cxn modelId="{CA94EFAB-6A09-4A00-B1A6-92EBBC3C6047}" type="presParOf" srcId="{937E53AC-8958-476F-876C-6E6C383D0172}" destId="{54C2E044-817B-41A5-8279-4B0463C72C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454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454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405897" y="-2615414"/>
          <a:ext cx="2118018" cy="7348846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05897" y="-2615414"/>
        <a:ext cx="2118018" cy="7348846"/>
      </dsp:txXfrm>
    </dsp:sp>
    <dsp:sp modelId="{9B6A0A72-3C0F-4B82-A7E6-2BA4A15A1DC4}">
      <dsp:nvSpPr>
        <dsp:cNvPr id="0" name=""/>
        <dsp:cNvSpPr/>
      </dsp:nvSpPr>
      <dsp:spPr>
        <a:xfrm rot="5400000">
          <a:off x="-250851" y="2878635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50851" y="2878635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342176" y="588"/>
          <a:ext cx="2210118" cy="739352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kern="1200" dirty="0">
            <a:solidFill>
              <a:srgbClr val="FF0000"/>
            </a:solidFill>
          </a:endParaRPr>
        </a:p>
      </dsp:txBody>
      <dsp:txXfrm rot="5400000">
        <a:off x="4342176" y="588"/>
        <a:ext cx="2210118" cy="73935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1315,4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3216,0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8,5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4550,00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1423,7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264,3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242,5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0"/>
        <a:ext cx="2870724" cy="672016"/>
      </dsp:txXfrm>
    </dsp:sp>
    <dsp:sp modelId="{8742C5EE-2DD0-46E4-AB75-87A4D25F8D62}">
      <dsp:nvSpPr>
        <dsp:cNvPr id="0" name=""/>
        <dsp:cNvSpPr/>
      </dsp:nvSpPr>
      <dsp:spPr>
        <a:xfrm>
          <a:off x="67201" y="67201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47396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01683" y="747396"/>
        <a:ext cx="2870724" cy="672016"/>
      </dsp:txXfrm>
    </dsp:sp>
    <dsp:sp modelId="{DC3D1057-3911-49DC-8B4B-4F8305BF098A}">
      <dsp:nvSpPr>
        <dsp:cNvPr id="0" name=""/>
        <dsp:cNvSpPr/>
      </dsp:nvSpPr>
      <dsp:spPr>
        <a:xfrm>
          <a:off x="67201" y="806419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478435"/>
          <a:ext cx="3672408" cy="875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1010,4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1478435"/>
        <a:ext cx="2870724" cy="875267"/>
      </dsp:txXfrm>
    </dsp:sp>
    <dsp:sp modelId="{B43CAF5A-DF0E-47F1-8B84-50B2394B9328}">
      <dsp:nvSpPr>
        <dsp:cNvPr id="0" name=""/>
        <dsp:cNvSpPr/>
      </dsp:nvSpPr>
      <dsp:spPr>
        <a:xfrm>
          <a:off x="67201" y="1647262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44345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3801,9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1683" y="2443450"/>
        <a:ext cx="2870724" cy="584781"/>
      </dsp:txXfrm>
    </dsp:sp>
    <dsp:sp modelId="{3A722FFA-D144-4D82-A948-F625B32E43B9}">
      <dsp:nvSpPr>
        <dsp:cNvPr id="0" name=""/>
        <dsp:cNvSpPr/>
      </dsp:nvSpPr>
      <dsp:spPr>
        <a:xfrm>
          <a:off x="87414" y="24454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095433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5409,7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095433"/>
        <a:ext cx="2870724" cy="584781"/>
      </dsp:txXfrm>
    </dsp:sp>
    <dsp:sp modelId="{41A6BF44-B293-4BA2-8863-2523825655CA}">
      <dsp:nvSpPr>
        <dsp:cNvPr id="0" name=""/>
        <dsp:cNvSpPr/>
      </dsp:nvSpPr>
      <dsp:spPr>
        <a:xfrm>
          <a:off x="67201" y="3102046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3753357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753357"/>
        <a:ext cx="2870724" cy="584781"/>
      </dsp:txXfrm>
    </dsp:sp>
    <dsp:sp modelId="{49B16435-6F80-4C40-803F-8DBCEBE6B20D}">
      <dsp:nvSpPr>
        <dsp:cNvPr id="0" name=""/>
        <dsp:cNvSpPr/>
      </dsp:nvSpPr>
      <dsp:spPr>
        <a:xfrm>
          <a:off x="67201" y="3754030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38377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257,6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01683" y="4383770"/>
        <a:ext cx="2870724" cy="584781"/>
      </dsp:txXfrm>
    </dsp:sp>
    <dsp:sp modelId="{4E606E8D-3DC9-4B03-85E2-15B5B774F507}">
      <dsp:nvSpPr>
        <dsp:cNvPr id="0" name=""/>
        <dsp:cNvSpPr/>
      </dsp:nvSpPr>
      <dsp:spPr>
        <a:xfrm>
          <a:off x="67201" y="44060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3801,9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12.11.2021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12.11.2021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12.11.2021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12.11.2021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12.11.2021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12.11.2021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12.11.2021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12.11.2021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12.11.2021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Ольхово-Рогского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Ольхово-Рогского</a:t>
            </a:r>
            <a:r>
              <a:rPr lang="ru-RU" sz="3300" b="1" baseline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ольхово-рогского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260350"/>
            <a:ext cx="36010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2022 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2022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229200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(92,4%)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2973,2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1628800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(7,6%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242,8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3216,0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20675880">
            <a:off x="2912744" y="2474079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1617088">
            <a:off x="4774816" y="5081442"/>
            <a:ext cx="1343588" cy="371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Georgia" pitchFamily="18" charset="0"/>
            </a:endParaRPr>
          </a:p>
        </p:txBody>
      </p:sp>
      <p:grpSp>
        <p:nvGrpSpPr>
          <p:cNvPr id="4" name="Группа 29"/>
          <p:cNvGrpSpPr/>
          <p:nvPr/>
        </p:nvGrpSpPr>
        <p:grpSpPr>
          <a:xfrm rot="485649">
            <a:off x="3030437" y="4970856"/>
            <a:ext cx="1492891" cy="701809"/>
            <a:chOff x="3305381" y="5023152"/>
            <a:chExt cx="1238364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8624" y="5151605"/>
              <a:ext cx="1214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916832"/>
          <a:ext cx="8568952" cy="46085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242,5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242,5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348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2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1003,3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645,1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92119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3801,9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40158,9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2942,5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928992" cy="122413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419752"/>
          <a:ext cx="8568952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</a:tr>
              <a:tr h="14692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76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5356,3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5445,4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5621,9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10462,8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46245,1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9462,8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315,1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563,8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564,2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816424" cy="318174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88640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2022-2024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от 26.10.2021 № 16)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2022 год и на плановый период 2023 и 2024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80928"/>
            <a:ext cx="9036496" cy="18360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Ольхово-Рогского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Миллеровского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района на 2022 год и на плановый период 2023 и 2024годов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2022 год и на плановый период 2023 и 2024 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11560" y="2708920"/>
            <a:ext cx="67687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2022 год и на плановый период 2023 и 2024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6096" y="332656"/>
            <a:ext cx="3707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83568" y="1988840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378904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оптимизации расходов бюджета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522920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04664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Ольхово-Рогского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от 26.10.2021№16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Ольхово-Рогского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Ольхово-Рогского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60648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0" y="155679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32656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Ольхово-Рогского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2022 год и на плановый период 2023 и 2024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60648"/>
            <a:ext cx="3816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3911890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64807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10777,9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46808,9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10027,0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7561,9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7718,1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7886,1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3216,0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39090,8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2140,9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10777,9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46808,9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10027,0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10777,9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10777,9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7561,9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НЕНАЛОГОВЫХ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ольхово-рогского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2022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155,5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1315,4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3950,0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264,3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8,5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1423,7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4414,4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30,1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6309320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20229</TotalTime>
  <Words>951</Words>
  <Application>Microsoft Office PowerPoint</Application>
  <PresentationFormat>Экран (4:3)</PresentationFormat>
  <Paragraphs>232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10195094</vt:lpstr>
      <vt:lpstr>Городская</vt:lpstr>
      <vt:lpstr>3_Городская</vt:lpstr>
      <vt:lpstr>19_Городская</vt:lpstr>
      <vt:lpstr>Администрация Ольхово-Рогского сельского поселения   </vt:lpstr>
      <vt:lpstr>Слайд 2</vt:lpstr>
      <vt:lpstr>Слайд 3</vt:lpstr>
      <vt:lpstr>Основные направления бюджетной и налоговой политики Ольхово-Рогского сельского поселения на 2022-2024 годы  </vt:lpstr>
      <vt:lpstr>Основные приоритеты Ольхово-Рогского сельского поселения </vt:lpstr>
      <vt:lpstr>Слайд 6</vt:lpstr>
      <vt:lpstr>Прогноз основных характеристик бюджета на 2022 год и на плановый период 2023 и 2024 годов</vt:lpstr>
      <vt:lpstr>Основные параметры бюджета Ольхово-Рогского сельского поселения Миллеровского района на 2022 год</vt:lpstr>
      <vt:lpstr>Слайд 9</vt:lpstr>
      <vt:lpstr>Динамика поступлений налога на доходы физических лиц в бюджет ольхово-рогского сельского поселения Миллеровского района</vt:lpstr>
      <vt:lpstr>Структура расходов по разделу «Культура, кинематография» на 2022 год           </vt:lpstr>
      <vt:lpstr>Слайд 12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2088</cp:revision>
  <dcterms:created xsi:type="dcterms:W3CDTF">2011-10-21T12:19:44Z</dcterms:created>
  <dcterms:modified xsi:type="dcterms:W3CDTF">2021-11-12T07:48:46Z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