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19"/>
  </p:notesMasterIdLst>
  <p:handoutMasterIdLst>
    <p:handoutMasterId r:id="rId20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572" r:id="rId13"/>
    <p:sldId id="1368" r:id="rId14"/>
    <p:sldId id="1597" r:id="rId15"/>
    <p:sldId id="1605" r:id="rId16"/>
    <p:sldId id="1500" r:id="rId17"/>
    <p:sldId id="1606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48E-3"/>
          <c:y val="0"/>
          <c:w val="0.99057616839669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17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5007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85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5E-3"/>
                  <c:y val="-4.3062832199931303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34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93E-2"/>
                  <c:y val="-0.13475768774229857"/>
                </c:manualLayout>
              </c:layout>
              <c:showPercent val="1"/>
            </c:dLbl>
            <c:dLbl>
              <c:idx val="7"/>
              <c:layout>
                <c:manualLayout>
                  <c:x val="4.9624054929569332E-2"/>
                  <c:y val="-0.16260547073717008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17.354900095147478</c:v>
                </c:pt>
                <c:pt idx="1">
                  <c:v>50.111005391690455</c:v>
                </c:pt>
                <c:pt idx="2">
                  <c:v>1.9727243894703457</c:v>
                </c:pt>
                <c:pt idx="3">
                  <c:v>18.061528702822709</c:v>
                </c:pt>
                <c:pt idx="4">
                  <c:v>0.1078338090707263</c:v>
                </c:pt>
                <c:pt idx="5">
                  <c:v>3.3529971455756424</c:v>
                </c:pt>
                <c:pt idx="6">
                  <c:v>5.2572153504598793</c:v>
                </c:pt>
                <c:pt idx="7">
                  <c:v>3.7817951157627658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97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 2022 год</c:v>
                </c:pt>
                <c:pt idx="2">
                  <c:v> 2023 год</c:v>
                </c:pt>
                <c:pt idx="3">
                  <c:v> 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1195.4000000000001</c:v>
                </c:pt>
                <c:pt idx="1">
                  <c:v>1368</c:v>
                </c:pt>
                <c:pt idx="2">
                  <c:v>1458.2</c:v>
                </c:pt>
                <c:pt idx="3">
                  <c:v>1557.6</c:v>
                </c:pt>
              </c:numCache>
            </c:numRef>
          </c:val>
          <c:shape val="cylinder"/>
        </c:ser>
        <c:shape val="box"/>
        <c:axId val="179310976"/>
        <c:axId val="179312512"/>
        <c:axId val="0"/>
      </c:bar3DChart>
      <c:catAx>
        <c:axId val="179310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9312512"/>
        <c:crosses val="autoZero"/>
        <c:auto val="1"/>
        <c:lblAlgn val="ctr"/>
        <c:lblOffset val="100"/>
      </c:catAx>
      <c:valAx>
        <c:axId val="179312512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79310976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Расходы на обеспечение деятельности муниципальных учреждений - 2934,8</c:v>
                </c:pt>
                <c:pt idx="1">
                  <c:v>Мероприятия по организации и проведению конкурсов, торжественных и иных мероприятий - 40</c:v>
                </c:pt>
                <c:pt idx="2">
                  <c:v>Расходы на софинансирование повышения з/п работникам муниципальных учреждений культуры - 413,3</c:v>
                </c:pt>
                <c:pt idx="4">
                  <c:v>Другие вопросы в области культуры, кинематографии - </c:v>
                </c:pt>
                <c:pt idx="5">
                  <c:v> -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2934.8</c:v>
                </c:pt>
                <c:pt idx="1">
                  <c:v>40</c:v>
                </c:pt>
                <c:pt idx="2">
                  <c:v>413.3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477"/>
          <c:y val="9.0006333598128027E-2"/>
          <c:w val="0.33750000000000147"/>
          <c:h val="0.8517508641604251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1368,0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3816,4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5082,3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1423,7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264,3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431,3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905,4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3388,1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6661,6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256,7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1368,0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3816,4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8,5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5082,3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1423,7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264,3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431,3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905,4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3388,1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6661,6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256,7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3388,1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14.01.2022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14.01.2022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2022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2022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(92,4%)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3574,5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(7,6%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241,9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3816,4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1617088">
            <a:off x="4774816" y="5081442"/>
            <a:ext cx="1343588" cy="371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Georgia" pitchFamily="18" charset="0"/>
            </a:endParaRPr>
          </a:p>
        </p:txBody>
      </p:sp>
      <p:grpSp>
        <p:nvGrpSpPr>
          <p:cNvPr id="4" name="Группа 29"/>
          <p:cNvGrpSpPr/>
          <p:nvPr/>
        </p:nvGrpSpPr>
        <p:grpSpPr>
          <a:xfrm rot="485649">
            <a:off x="3030437" y="4970856"/>
            <a:ext cx="1492891" cy="701809"/>
            <a:chOff x="3305381" y="5023152"/>
            <a:chExt cx="1238364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8624" y="5151605"/>
              <a:ext cx="1214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5065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431,3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898,3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645,1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1834,7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3388,1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40199,7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2984,8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6594,8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5445,4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5621,9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11371,3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48113,2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9505,1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327,6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576,8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839,4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26.10.2021 № 16)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закона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2022 год и на плановый период 2023 и 2024годов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11560" y="2708920"/>
            <a:ext cx="6768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26.10.2021№16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2022 год и на плановый период 2023 и 2024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11698,9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48690,0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10344,5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7882,5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7774,2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7946,0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3816,4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40915,8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2398,5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11698,9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48690,0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10344,5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11698,9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11698,9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7882,5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155,5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1368,0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3950,0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264,3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8,5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1423,7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–414,4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298,1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20383</TotalTime>
  <Words>957</Words>
  <Application>Microsoft Office PowerPoint</Application>
  <PresentationFormat>Экран (4:3)</PresentationFormat>
  <Paragraphs>235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2022-2024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2022 год и на плановый период 2023 и 2024 годов</vt:lpstr>
      <vt:lpstr>Основные параметры бюджета Ольхово-Рогского сельского поселения Миллеровского района на 2022 год</vt:lpstr>
      <vt:lpstr>Слайд 9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Структура расходов по разделу «Культура, кинематография» на 2022 год           </vt:lpstr>
      <vt:lpstr>Слайд 12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2102</cp:revision>
  <dcterms:created xsi:type="dcterms:W3CDTF">2011-10-21T12:19:44Z</dcterms:created>
  <dcterms:modified xsi:type="dcterms:W3CDTF">2022-01-14T10:27:49Z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