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19"/>
  </p:notesMasterIdLst>
  <p:handoutMasterIdLst>
    <p:handoutMasterId r:id="rId20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572" r:id="rId13"/>
    <p:sldId id="1368" r:id="rId14"/>
    <p:sldId id="1597" r:id="rId15"/>
    <p:sldId id="1605" r:id="rId16"/>
    <p:sldId id="1500" r:id="rId17"/>
    <p:sldId id="1606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652" autoAdjust="0"/>
  </p:normalViewPr>
  <p:slideViewPr>
    <p:cSldViewPr>
      <p:cViewPr>
        <p:scale>
          <a:sx n="100" d="100"/>
          <a:sy n="100" d="100"/>
        </p:scale>
        <p:origin x="-7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041011316248E-3"/>
          <c:y val="0"/>
          <c:w val="0.990576168396692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17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2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4979E-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8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3.0338977930327478E-3"/>
                  <c:y val="-4.3062832199931227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13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909E-2"/>
                  <c:y val="-0.13475768774229846"/>
                </c:manualLayout>
              </c:layout>
              <c:showPercent val="1"/>
            </c:dLbl>
            <c:dLbl>
              <c:idx val="7"/>
              <c:layout>
                <c:manualLayout>
                  <c:x val="4.9624054929569318E-2"/>
                  <c:y val="-0.1626054707371699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16.166943914742838</c:v>
                </c:pt>
                <c:pt idx="1">
                  <c:v>61.271824833313048</c:v>
                </c:pt>
                <c:pt idx="2">
                  <c:v>0.70867313128034537</c:v>
                </c:pt>
                <c:pt idx="3">
                  <c:v>11.64306676945132</c:v>
                </c:pt>
                <c:pt idx="4">
                  <c:v>0.11089923046753497</c:v>
                </c:pt>
                <c:pt idx="5">
                  <c:v>3.4554577298116067</c:v>
                </c:pt>
                <c:pt idx="6">
                  <c:v>5.5977062793308177</c:v>
                </c:pt>
                <c:pt idx="7">
                  <c:v>1.0454281116024939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83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 2021 год</c:v>
                </c:pt>
                <c:pt idx="2">
                  <c:v> 2022 год</c:v>
                </c:pt>
                <c:pt idx="3">
                  <c:v> 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1052.5999999999999</c:v>
                </c:pt>
                <c:pt idx="1">
                  <c:v>1195.4000000000001</c:v>
                </c:pt>
                <c:pt idx="2">
                  <c:v>1238.3</c:v>
                </c:pt>
                <c:pt idx="3">
                  <c:v>1281.7</c:v>
                </c:pt>
              </c:numCache>
            </c:numRef>
          </c:val>
          <c:shape val="cylinder"/>
        </c:ser>
        <c:shape val="box"/>
        <c:axId val="107142528"/>
        <c:axId val="107189376"/>
        <c:axId val="0"/>
      </c:bar3DChart>
      <c:catAx>
        <c:axId val="107142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7189376"/>
        <c:crosses val="autoZero"/>
        <c:auto val="1"/>
        <c:lblAlgn val="ctr"/>
        <c:lblOffset val="100"/>
      </c:catAx>
      <c:valAx>
        <c:axId val="107189376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107142528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1"/>
              <c:layout>
                <c:manualLayout>
                  <c:x val="-4.1666666666666683E-3"/>
                  <c:y val="8.8616699229233722E-2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3"/>
                <c:pt idx="0">
                  <c:v>Расходы на обеспечение деятельности муниципальных учреждений - 3563,6</c:v>
                </c:pt>
                <c:pt idx="1">
                  <c:v>Мероприятия по организации и проведению конкурсов, торжественных и иных мероприятий - 13,3</c:v>
                </c:pt>
                <c:pt idx="2">
                  <c:v>Расходы на софинансирование повышения з/п работникам муниципальных учреждений культуры - 295,6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3563.6</c:v>
                </c:pt>
                <c:pt idx="1">
                  <c:v>13.3</c:v>
                </c:pt>
                <c:pt idx="2">
                  <c:v>295.60000000000002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9097276902887427"/>
          <c:y val="9.0006333598128027E-2"/>
          <c:w val="0.33750000000000124"/>
          <c:h val="0.85175086416042478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i="1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5260" custLinFactNeighborY="-780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1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1195,4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5630,9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5074,1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860,9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8,2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255,5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C590537-C3EF-41FA-A5F0-586A139CEC69}" type="presParOf" srcId="{B17E2703-ED7C-40C1-AA5F-205C0BB9EA84}" destId="{7D4D5190-7A99-4EE3-BF13-894BFF6BFA1A}" srcOrd="2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3" destOrd="0" presId="urn:microsoft.com/office/officeart/2005/8/layout/vList4"/>
    <dgm:cxn modelId="{7071AAB6-9404-437E-99EF-CD96EE1838E9}" type="presParOf" srcId="{B17E2703-ED7C-40C1-AA5F-205C0BB9EA84}" destId="{712BDC1E-CA2D-4B05-B9F9-47FDD7A8558E}" srcOrd="4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7" destOrd="0" presId="urn:microsoft.com/office/officeart/2005/8/layout/vList4"/>
    <dgm:cxn modelId="{916AB43C-4310-4681-AC35-87771092DFCB}" type="presParOf" srcId="{B17E2703-ED7C-40C1-AA5F-205C0BB9EA84}" destId="{DFA610A1-31CA-4877-A569-7886975AEFA6}" srcOrd="8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9" destOrd="0" presId="urn:microsoft.com/office/officeart/2005/8/layout/vList4"/>
    <dgm:cxn modelId="{7F8728B0-3298-4BB3-8BD3-2EB307BA1CBB}" type="presParOf" srcId="{B17E2703-ED7C-40C1-AA5F-205C0BB9EA84}" destId="{99922961-B3B7-481D-98FA-DA18D32303F6}" srcOrd="10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237,4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628,6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3872,5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5833,6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8230,6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1961" custLinFactNeighborY="4239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B49FE7FD-8A61-4FD2-9389-47277BB8059E}" type="presOf" srcId="{B108F20A-239D-4106-9698-2EFA9EE89891}" destId="{E6066EEA-7DC4-437C-A2D9-DD5D52A0E9A2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D3751498-F5E8-4D99-934C-B91CDB1FC94E}" type="presOf" srcId="{B108F20A-239D-4106-9698-2EFA9EE89891}" destId="{54C2E044-817B-41A5-8279-4B0463C72C23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14433620-87E3-4827-9195-D24F6FBFD010}" type="presParOf" srcId="{B17E2703-ED7C-40C1-AA5F-205C0BB9EA84}" destId="{E9C9C0DB-7628-4918-95C6-35F53D811906}" srcOrd="6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7" destOrd="0" presId="urn:microsoft.com/office/officeart/2005/8/layout/vList4"/>
    <dgm:cxn modelId="{42EB6D76-EFC6-463F-ADF2-EE7963B7290C}" type="presParOf" srcId="{B17E2703-ED7C-40C1-AA5F-205C0BB9EA84}" destId="{2350E0CA-57BF-4684-AC36-EDD559365B77}" srcOrd="8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9" destOrd="0" presId="urn:microsoft.com/office/officeart/2005/8/layout/vList4"/>
    <dgm:cxn modelId="{1B95B638-D6D0-4979-B7DB-ECF87C24B7C4}" type="presParOf" srcId="{B17E2703-ED7C-40C1-AA5F-205C0BB9EA84}" destId="{93412BED-D256-4B5C-85BD-072070082E6B}" srcOrd="10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  <dgm:cxn modelId="{42167D56-5BCD-4D91-9F2B-94960D2F8135}" type="presParOf" srcId="{B17E2703-ED7C-40C1-AA5F-205C0BB9EA84}" destId="{BD662DA4-759F-453D-820F-7D761FBBE5F3}" srcOrd="11" destOrd="0" presId="urn:microsoft.com/office/officeart/2005/8/layout/vList4"/>
    <dgm:cxn modelId="{EFAD6336-D916-42A5-B54B-625F23694980}" type="presParOf" srcId="{B17E2703-ED7C-40C1-AA5F-205C0BB9EA84}" destId="{937E53AC-8958-476F-876C-6E6C383D0172}" srcOrd="12" destOrd="0" presId="urn:microsoft.com/office/officeart/2005/8/layout/vList4"/>
    <dgm:cxn modelId="{0DF6926B-F165-4F86-93C2-AB0F80E69C4F}" type="presParOf" srcId="{937E53AC-8958-476F-876C-6E6C383D0172}" destId="{E6066EEA-7DC4-437C-A2D9-DD5D52A0E9A2}" srcOrd="0" destOrd="0" presId="urn:microsoft.com/office/officeart/2005/8/layout/vList4"/>
    <dgm:cxn modelId="{6786AB78-F4B8-4B7F-AEC1-DD1B2926FBEE}" type="presParOf" srcId="{937E53AC-8958-476F-876C-6E6C383D0172}" destId="{4E606E8D-3DC9-4B03-85E2-15B5B774F507}" srcOrd="1" destOrd="0" presId="urn:microsoft.com/office/officeart/2005/8/layout/vList4"/>
    <dgm:cxn modelId="{CA94EFAB-6A09-4A00-B1A6-92EBBC3C6047}" type="presParOf" srcId="{937E53AC-8958-476F-876C-6E6C383D0172}" destId="{54C2E044-817B-41A5-8279-4B0463C72C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454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454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405897" y="-2615414"/>
          <a:ext cx="2118018" cy="7348846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05897" y="-2615414"/>
        <a:ext cx="2118018" cy="7348846"/>
      </dsp:txXfrm>
    </dsp:sp>
    <dsp:sp modelId="{9B6A0A72-3C0F-4B82-A7E6-2BA4A15A1DC4}">
      <dsp:nvSpPr>
        <dsp:cNvPr id="0" name=""/>
        <dsp:cNvSpPr/>
      </dsp:nvSpPr>
      <dsp:spPr>
        <a:xfrm rot="5400000">
          <a:off x="-250851" y="2878635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50851" y="2878635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342176" y="588"/>
          <a:ext cx="2210118" cy="73935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kern="1200" dirty="0">
            <a:solidFill>
              <a:srgbClr val="FF0000"/>
            </a:solidFill>
          </a:endParaRPr>
        </a:p>
      </dsp:txBody>
      <dsp:txXfrm rot="5400000">
        <a:off x="4342176" y="588"/>
        <a:ext cx="2210118" cy="7393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1195,4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5630,9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8,2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5074,1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860,9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255,5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237,4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0"/>
        <a:ext cx="2870724" cy="672016"/>
      </dsp:txXfrm>
    </dsp:sp>
    <dsp:sp modelId="{8742C5EE-2DD0-46E4-AB75-87A4D25F8D62}">
      <dsp:nvSpPr>
        <dsp:cNvPr id="0" name=""/>
        <dsp:cNvSpPr/>
      </dsp:nvSpPr>
      <dsp:spPr>
        <a:xfrm>
          <a:off x="67201" y="67201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47396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01683" y="747396"/>
        <a:ext cx="2870724" cy="672016"/>
      </dsp:txXfrm>
    </dsp:sp>
    <dsp:sp modelId="{DC3D1057-3911-49DC-8B4B-4F8305BF098A}">
      <dsp:nvSpPr>
        <dsp:cNvPr id="0" name=""/>
        <dsp:cNvSpPr/>
      </dsp:nvSpPr>
      <dsp:spPr>
        <a:xfrm>
          <a:off x="67201" y="806419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478435"/>
          <a:ext cx="3672408" cy="875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628,6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1478435"/>
        <a:ext cx="2870724" cy="875267"/>
      </dsp:txXfrm>
    </dsp:sp>
    <dsp:sp modelId="{B43CAF5A-DF0E-47F1-8B84-50B2394B9328}">
      <dsp:nvSpPr>
        <dsp:cNvPr id="0" name=""/>
        <dsp:cNvSpPr/>
      </dsp:nvSpPr>
      <dsp:spPr>
        <a:xfrm>
          <a:off x="67201" y="1647262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44345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3872,5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1683" y="2443450"/>
        <a:ext cx="2870724" cy="584781"/>
      </dsp:txXfrm>
    </dsp:sp>
    <dsp:sp modelId="{3A722FFA-D144-4D82-A948-F625B32E43B9}">
      <dsp:nvSpPr>
        <dsp:cNvPr id="0" name=""/>
        <dsp:cNvSpPr/>
      </dsp:nvSpPr>
      <dsp:spPr>
        <a:xfrm>
          <a:off x="87414" y="24454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095433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5833,6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095433"/>
        <a:ext cx="2870724" cy="584781"/>
      </dsp:txXfrm>
    </dsp:sp>
    <dsp:sp modelId="{41A6BF44-B293-4BA2-8863-2523825655CA}">
      <dsp:nvSpPr>
        <dsp:cNvPr id="0" name=""/>
        <dsp:cNvSpPr/>
      </dsp:nvSpPr>
      <dsp:spPr>
        <a:xfrm>
          <a:off x="67201" y="3102046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3753357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753357"/>
        <a:ext cx="2870724" cy="584781"/>
      </dsp:txXfrm>
    </dsp:sp>
    <dsp:sp modelId="{49B16435-6F80-4C40-803F-8DBCEBE6B20D}">
      <dsp:nvSpPr>
        <dsp:cNvPr id="0" name=""/>
        <dsp:cNvSpPr/>
      </dsp:nvSpPr>
      <dsp:spPr>
        <a:xfrm>
          <a:off x="67201" y="3754030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38377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8230,6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1683" y="4383770"/>
        <a:ext cx="2870724" cy="584781"/>
      </dsp:txXfrm>
    </dsp:sp>
    <dsp:sp modelId="{4E606E8D-3DC9-4B03-85E2-15B5B774F507}">
      <dsp:nvSpPr>
        <dsp:cNvPr id="0" name=""/>
        <dsp:cNvSpPr/>
      </dsp:nvSpPr>
      <dsp:spPr>
        <a:xfrm>
          <a:off x="67201" y="44060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3872,5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15.02.2021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15.02.2021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ольхово-рогского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260350"/>
            <a:ext cx="36010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2021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2021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4869160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(1,1%)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1937,9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229200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(93,2%)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3452,6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62880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(5,7%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240,4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5630,9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20675880">
            <a:off x="2912744" y="2474079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4687580" y="4978991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3029606" y="4973441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916832"/>
          <a:ext cx="8568952" cy="46085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236,4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168,0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2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2763,0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605,5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620,3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92119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3872,5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2975,1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40786,5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928992" cy="122413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419752"/>
          <a:ext cx="8568952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5430,1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5249,4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5253,1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12359,8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9023,8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46853,7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665,2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527,2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831,7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816424" cy="318174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2021-2023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27.10.2020 № 120)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2021 год и на плановый период 2022 и 2023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80928"/>
            <a:ext cx="9036496" cy="1836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Ольхово-Рогского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 на 2021 год и на плановый период 2022 и 2023годов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332656"/>
            <a:ext cx="370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83568" y="1988840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378904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оптимизации расходов бюджета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52292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2021-2023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4664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Ольхово-Рогского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27.10.2020 №120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Ольхово-Рогского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Ольхово-Рогского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60648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32656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2021 год и на плановый период 2022 и 2023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60648"/>
            <a:ext cx="3816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3911890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64807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13025,0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9551,0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47685,4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7394,1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7538,3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7630,2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5630,9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40055,2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13025,0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9551,0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47685,4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13025,0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13025,0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7394,1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НЕНАЛОГОВЫХ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ольхово-рогского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лиц– 52,4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1195,4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налог– 4530,5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255,5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8,2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860,9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413,9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77,3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20219</TotalTime>
  <Words>926</Words>
  <Application>Microsoft Office PowerPoint</Application>
  <PresentationFormat>Экран (4:3)</PresentationFormat>
  <Paragraphs>234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10195094</vt:lpstr>
      <vt:lpstr>Городская</vt:lpstr>
      <vt:lpstr>3_Городская</vt:lpstr>
      <vt:lpstr>19_Городская</vt:lpstr>
      <vt:lpstr>Администрация Ольхово-Рогского сельского поселения   </vt:lpstr>
      <vt:lpstr>Слайд 2</vt:lpstr>
      <vt:lpstr>Слайд 3</vt:lpstr>
      <vt:lpstr>Основные направления бюджетной и налоговой политики Ольхово-Рогского сельского поселения на 2021-2023 годы  </vt:lpstr>
      <vt:lpstr>Основные приоритеты Ольхово-Рогского сельского поселения </vt:lpstr>
      <vt:lpstr>Слайд 6</vt:lpstr>
      <vt:lpstr>Прогноз основных характеристик бюджета на 2021 год и на плановый период 2022 и 2023 годов</vt:lpstr>
      <vt:lpstr>Основные параметры бюджета Ольхово-Рогского сельского поселения Миллеровского района на 2021 год</vt:lpstr>
      <vt:lpstr>Слайд 9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Структура расходов по разделу «Культура, кинематография» на 2021 год           </vt:lpstr>
      <vt:lpstr>Слайд 12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2087</cp:revision>
  <dcterms:created xsi:type="dcterms:W3CDTF">2011-10-21T12:19:44Z</dcterms:created>
  <dcterms:modified xsi:type="dcterms:W3CDTF">2021-02-15T10:17:01Z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