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2"/>
  </p:notesMasterIdLst>
  <p:sldIdLst>
    <p:sldId id="256" r:id="rId2"/>
    <p:sldId id="273" r:id="rId3"/>
    <p:sldId id="257" r:id="rId4"/>
    <p:sldId id="258" r:id="rId5"/>
    <p:sldId id="259" r:id="rId6"/>
    <p:sldId id="261" r:id="rId7"/>
    <p:sldId id="264" r:id="rId8"/>
    <p:sldId id="265" r:id="rId9"/>
    <p:sldId id="266" r:id="rId10"/>
    <p:sldId id="27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4" autoAdjust="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/>
            </a:solidFill>
            <a:ln w="38100" cap="flat" cmpd="sng" algn="ctr">
              <a:solidFill>
                <a:schemeClr val="lt1"/>
              </a:solidFill>
              <a:prstDash val="solid"/>
            </a:ln>
            <a:effectLst>
              <a:outerShdw blurRad="50800" dist="38100" dir="5400000" rotWithShape="0">
                <a:srgbClr val="000000">
                  <a:alpha val="43137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381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3"/>
              </a:solidFill>
              <a:ln w="38100" cap="flat" cmpd="sng" algn="ctr">
                <a:solidFill>
                  <a:schemeClr val="accent3">
                    <a:shade val="50000"/>
                  </a:schemeClr>
                </a:solidFill>
                <a:prstDash val="solid"/>
              </a:ln>
              <a:effectLst/>
            </c:spPr>
          </c:dPt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accent5">
                      <a:shade val="58000"/>
                      <a:satMod val="150000"/>
                    </a:schemeClr>
                  </a:gs>
                  <a:gs pos="72000">
                    <a:schemeClr val="accent5">
                      <a:tint val="90000"/>
                      <a:satMod val="135000"/>
                    </a:schemeClr>
                  </a:gs>
                  <a:gs pos="100000">
                    <a:schemeClr val="accent5">
                      <a:tint val="80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43137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soft" dir="tl">
                  <a:rot lat="0" lon="0" rev="20000000"/>
                </a:lightRig>
              </a:scene3d>
              <a:sp3d prstMaterial="matte">
                <a:bevelT w="63500" h="63500" prst="coolSlant"/>
              </a:sp3d>
            </c:spPr>
          </c:dPt>
          <c:dPt>
            <c:idx val="3"/>
            <c:invertIfNegative val="0"/>
            <c:bubble3D val="0"/>
            <c:spPr>
              <a:gradFill rotWithShape="1">
                <a:gsLst>
                  <a:gs pos="0">
                    <a:schemeClr val="dk1">
                      <a:shade val="58000"/>
                      <a:satMod val="150000"/>
                    </a:schemeClr>
                  </a:gs>
                  <a:gs pos="72000">
                    <a:schemeClr val="dk1">
                      <a:tint val="90000"/>
                      <a:satMod val="135000"/>
                    </a:schemeClr>
                  </a:gs>
                  <a:gs pos="100000">
                    <a:schemeClr val="dk1">
                      <a:tint val="80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43137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soft" dir="tl">
                  <a:rot lat="0" lon="0" rev="20000000"/>
                </a:lightRig>
              </a:scene3d>
              <a:sp3d prstMaterial="matte">
                <a:bevelT w="63500" h="63500" prst="coolSlant"/>
              </a:sp3d>
            </c:spPr>
          </c:dPt>
          <c:dPt>
            <c:idx val="4"/>
            <c:invertIfNegative val="0"/>
            <c:bubble3D val="0"/>
            <c:spPr>
              <a:solidFill>
                <a:schemeClr val="lt1"/>
              </a:solidFill>
              <a:ln w="38100" cap="flat" cmpd="sng" algn="ctr">
                <a:solidFill>
                  <a:schemeClr val="accent4"/>
                </a:solidFill>
                <a:prstDash val="solid"/>
              </a:ln>
              <a:effectLst/>
            </c:spPr>
          </c:dPt>
          <c:cat>
            <c:numRef>
              <c:f>Лист1!$A$2:$A$6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10296.200000000001</c:v>
                </c:pt>
                <c:pt idx="1">
                  <c:v>12148.4</c:v>
                </c:pt>
                <c:pt idx="2" formatCode="0.0">
                  <c:v>12812.3</c:v>
                </c:pt>
                <c:pt idx="3">
                  <c:v>58565.1</c:v>
                </c:pt>
                <c:pt idx="4">
                  <c:v>18899.3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cone"/>
        <c:axId val="99580544"/>
        <c:axId val="99602816"/>
        <c:axId val="0"/>
      </c:bar3DChart>
      <c:catAx>
        <c:axId val="99580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9602816"/>
        <c:crosses val="autoZero"/>
        <c:auto val="1"/>
        <c:lblAlgn val="ctr"/>
        <c:lblOffset val="100"/>
        <c:noMultiLvlLbl val="0"/>
      </c:catAx>
      <c:valAx>
        <c:axId val="9960281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995805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Лист1!$A$2:$A$8</c:f>
              <c:strCache>
                <c:ptCount val="7"/>
                <c:pt idx="0">
                  <c:v>НДФЛ</c:v>
                </c:pt>
                <c:pt idx="1">
                  <c:v>Единый сельскохозяйственный налог</c:v>
                </c:pt>
                <c:pt idx="2">
                  <c:v>Налоги на имущество</c:v>
                </c:pt>
                <c:pt idx="3">
                  <c:v>Государственная пошлина</c:v>
                </c:pt>
                <c:pt idx="4">
                  <c:v>Доходы от использования имущества</c:v>
                </c:pt>
                <c:pt idx="5">
                  <c:v>Штрафы</c:v>
                </c:pt>
                <c:pt idx="6">
                  <c:v>Инициативные платежи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2226.6</c:v>
                </c:pt>
                <c:pt idx="1">
                  <c:v>1338.2</c:v>
                </c:pt>
                <c:pt idx="2" formatCode="0.0">
                  <c:v>5454.5</c:v>
                </c:pt>
                <c:pt idx="3">
                  <c:v>6.6</c:v>
                </c:pt>
                <c:pt idx="4" formatCode="0.0">
                  <c:v>466.6</c:v>
                </c:pt>
                <c:pt idx="5">
                  <c:v>27.5</c:v>
                </c:pt>
                <c:pt idx="6">
                  <c:v>-17.5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4167472486991718E-3"/>
          <c:y val="0.18055537881053429"/>
          <c:w val="0.54030379426255926"/>
          <c:h val="0.8194446211894657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 и кинематография</c:v>
                </c:pt>
                <c:pt idx="6">
                  <c:v>Социальная политика</c:v>
                </c:pt>
              </c:strCache>
            </c:strRef>
          </c:cat>
          <c:val>
            <c:numRef>
              <c:f>Лист1!$B$2:$B$8</c:f>
              <c:numCache>
                <c:formatCode>0.0</c:formatCode>
                <c:ptCount val="7"/>
                <c:pt idx="0">
                  <c:v>8313.6</c:v>
                </c:pt>
                <c:pt idx="1">
                  <c:v>361.6</c:v>
                </c:pt>
                <c:pt idx="2">
                  <c:v>138.5</c:v>
                </c:pt>
                <c:pt idx="3">
                  <c:v>724.3</c:v>
                </c:pt>
                <c:pt idx="4">
                  <c:v>25.6</c:v>
                </c:pt>
                <c:pt idx="5">
                  <c:v>9012.2000000000007</c:v>
                </c:pt>
                <c:pt idx="6">
                  <c:v>232.2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 и кинематография</c:v>
                </c:pt>
                <c:pt idx="6">
                  <c:v>Социальная политика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4851669301391459"/>
          <c:y val="0"/>
          <c:w val="0.32171586995376422"/>
          <c:h val="0.7738222263835753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40"/>
    </mc:Choice>
    <mc:Fallback>
      <c:style val="4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explosion val="0"/>
            <c:spPr>
              <a:gradFill rotWithShape="1">
                <a:gsLst>
                  <a:gs pos="0">
                    <a:schemeClr val="accent1">
                      <a:shade val="58000"/>
                      <a:satMod val="150000"/>
                    </a:schemeClr>
                  </a:gs>
                  <a:gs pos="72000">
                    <a:schemeClr val="accent1">
                      <a:tint val="90000"/>
                      <a:satMod val="135000"/>
                    </a:schemeClr>
                  </a:gs>
                  <a:gs pos="100000">
                    <a:schemeClr val="accent1">
                      <a:tint val="80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43137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soft" dir="tl">
                  <a:rot lat="0" lon="0" rev="20000000"/>
                </a:lightRig>
              </a:scene3d>
              <a:sp3d prstMaterial="matte">
                <a:bevelT w="63500" h="63500" prst="coolSlant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97,5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2,5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Програмные расходы</c:v>
                </c:pt>
                <c:pt idx="1">
                  <c:v>Непрограмные расходы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>
                  <c:v>97.5</c:v>
                </c:pt>
                <c:pt idx="1">
                  <c:v>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3321133469427462"/>
          <c:y val="4.5678244757689085E-2"/>
          <c:w val="0.46678866530572655"/>
          <c:h val="0.3614670207129451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53B43D-4A0E-4DAD-9A57-68F83A79F6C1}" type="datetimeFigureOut">
              <a:rPr lang="ru-RU" smtClean="0"/>
              <a:pPr/>
              <a:t>20.02.2025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D39AE-F5CE-4C21-A183-8E04DFE571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9423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20.02.2025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20.02.2025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20.02.2025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20.02.2025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20.02.2025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20.02.2025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20.02.2025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20.02.2025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20.02.2025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20.02.2025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2907E278-0704-4D8A-ACBA-7B380923FACA}" type="datetimeFigureOut">
              <a:rPr lang="ru-RU" smtClean="0"/>
              <a:pPr/>
              <a:t>20.02.2025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907E278-0704-4D8A-ACBA-7B380923FACA}" type="datetimeFigureOut">
              <a:rPr lang="ru-RU" smtClean="0"/>
              <a:pPr/>
              <a:t>20.02.2025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body" idx="1"/>
          </p:nvPr>
        </p:nvSpPr>
        <p:spPr>
          <a:xfrm>
            <a:off x="457200" y="571481"/>
            <a:ext cx="8258204" cy="57150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ОЛЬХОВО-РОГСКОЕ</a:t>
            </a:r>
            <a:r>
              <a:rPr lang="ru-RU" b="1" dirty="0" smtClean="0"/>
              <a:t> СЕЛЬСКОЕ ПОСЕЛЕНИЕ</a:t>
            </a: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357299"/>
            <a:ext cx="3471858" cy="4714907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Бюджет для граждан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3200" b="1" dirty="0" smtClean="0">
              <a:solidFill>
                <a:schemeClr val="accent1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2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Исполнение бюджета </a:t>
            </a:r>
            <a:r>
              <a:rPr lang="ru-RU" sz="3200" b="1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Ольхово-Рогского</a:t>
            </a:r>
            <a:r>
              <a:rPr lang="ru-RU" sz="32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сельского поселения Миллеровского района </a:t>
            </a:r>
          </a:p>
          <a:p>
            <a:pPr algn="ctr">
              <a:buNone/>
            </a:pPr>
            <a:r>
              <a:rPr lang="ru-RU" sz="32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2024 год </a:t>
            </a:r>
            <a:endParaRPr lang="ru-RU" sz="3200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2" descr="C:\Users\Пользователь\Desktop\_budzhet_1500x100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628800"/>
            <a:ext cx="4163526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400684" cy="114300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муниципальных программ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Ольхово-Рогского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сельского поселения </a:t>
            </a:r>
            <a:b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2024 году</a:t>
            </a: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86446" y="142852"/>
            <a:ext cx="3143272" cy="128588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Всего:</a:t>
            </a:r>
            <a:endParaRPr lang="ru-RU" sz="900" b="1" dirty="0" smtClean="0">
              <a:ln w="50800"/>
              <a:solidFill>
                <a:schemeClr val="bg1">
                  <a:shade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18330,7 </a:t>
            </a:r>
            <a:r>
              <a:rPr lang="ru-RU" b="1" i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тыс. рублей</a:t>
            </a:r>
            <a:endParaRPr lang="ru-RU" b="1" dirty="0" smtClean="0">
              <a:ln w="50800"/>
              <a:solidFill>
                <a:schemeClr val="bg1">
                  <a:shade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2844" y="1714488"/>
            <a:ext cx="4143404" cy="1500198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Управление муниципальными финансами и создание условий для эффективного управления финансами (8230,4 тыс.рублей)</a:t>
            </a:r>
            <a:endParaRPr lang="ru-RU" b="1" dirty="0">
              <a:ln w="11430"/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2844" y="4714884"/>
            <a:ext cx="4143404" cy="785818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Муниципальная политика (25,6 тыс.рублей)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929190" y="1785926"/>
            <a:ext cx="4000528" cy="1500198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Защита населения и территории от ЧС, обеспечение пожарной  безопасности и безопасности людей на водных объектов (133,5 тыс.рублей)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2844" y="3357562"/>
            <a:ext cx="4143404" cy="1214446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Обеспечение качественными жилищно-коммунальными услугами населения (724,3тыс.рублей)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929190" y="4714884"/>
            <a:ext cx="4000528" cy="785818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Информационное общество </a:t>
            </a:r>
          </a:p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( 0,0тыс.рублей)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929190" y="3357562"/>
            <a:ext cx="4000528" cy="1214446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Обеспечение общественного порядка и противодействие преступности (5,0тыс.рублей)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929190" y="5572140"/>
            <a:ext cx="4000528" cy="571504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Развитие культуры</a:t>
            </a:r>
          </a:p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(8979,7 тыс.рублей )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42844" y="5572140"/>
            <a:ext cx="4143404" cy="571504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Социальная поддержка граждан 232,2тыс.рублей)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85786" y="6215082"/>
            <a:ext cx="7358114" cy="642918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Обеспечение доступным и комфортным жильем населения </a:t>
            </a:r>
            <a:r>
              <a:rPr lang="ru-RU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Ольхово-Рогского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сельского поселения(0,0 тыс.рублей-0,0%)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714884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Основных направление бюджетной и налоговой политики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Ольхово-Рогского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сельского поселения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357166"/>
            <a:ext cx="8472518" cy="1714512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Осуществление бюджета </a:t>
            </a:r>
            <a:r>
              <a:rPr lang="ru-RU" sz="3200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Ольхово-Рогского</a:t>
            </a:r>
            <a:r>
              <a:rPr lang="ru-RU" sz="3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сельского поселения Миллеровского района в 2024 году осуществлялось на основании:</a:t>
            </a:r>
            <a:endParaRPr lang="ru-RU" sz="32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500034" y="2428868"/>
            <a:ext cx="8329642" cy="911956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dirty="0" smtClean="0"/>
              <a:t>Положений послания Президента РФ Федеральному Собранию РФ, определяющих бюджетную политику В РФ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714348" y="3571876"/>
            <a:ext cx="8043890" cy="886667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«Майских» указов Президента РФ</a:t>
            </a:r>
            <a:endParaRPr lang="ru-RU" dirty="0"/>
          </a:p>
        </p:txBody>
      </p:sp>
      <p:sp>
        <p:nvSpPr>
          <p:cNvPr id="9" name="Стрелка вниз 8"/>
          <p:cNvSpPr/>
          <p:nvPr/>
        </p:nvSpPr>
        <p:spPr>
          <a:xfrm>
            <a:off x="4143372" y="1857364"/>
            <a:ext cx="785818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4143372" y="3143248"/>
            <a:ext cx="928694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4143372" y="4071942"/>
            <a:ext cx="857256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57158" y="500043"/>
            <a:ext cx="8786842" cy="785817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ru-RU" sz="16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параметры бюджета </a:t>
            </a:r>
            <a:r>
              <a:rPr lang="ru-RU" sz="1600" b="1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Ольхово-Рогского</a:t>
            </a:r>
            <a:r>
              <a:rPr lang="ru-RU" sz="16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сельского поселения 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Миллеровского района за 2024 год</a:t>
            </a:r>
          </a:p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1200" dirty="0" smtClean="0"/>
              <a:t>                                                                                                                                                                                                             </a:t>
            </a:r>
            <a:r>
              <a:rPr lang="ru-RU" sz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тыс.рублей</a:t>
            </a:r>
            <a:endParaRPr lang="ru-RU" sz="1200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half" idx="3"/>
          </p:nvPr>
        </p:nvSpPr>
        <p:spPr>
          <a:xfrm>
            <a:off x="5072066" y="1142984"/>
            <a:ext cx="3929090" cy="1285884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endParaRPr lang="ru-RU" sz="2400" b="0" cap="none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РАСХОДЫ</a:t>
            </a:r>
          </a:p>
          <a:p>
            <a:pPr algn="ctr"/>
            <a:r>
              <a:rPr lang="ru-RU" sz="2400" b="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18808,0</a:t>
            </a:r>
          </a:p>
          <a:p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57158" y="1142984"/>
            <a:ext cx="4214842" cy="1285884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ДОХОДЫ </a:t>
            </a:r>
          </a:p>
          <a:p>
            <a:pPr algn="ctr"/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18899,3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071802" y="4286256"/>
            <a:ext cx="3500462" cy="1357322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Дефицит</a:t>
            </a:r>
          </a:p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профицит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91,3</a:t>
            </a:r>
          </a:p>
          <a:p>
            <a:pPr algn="ctr"/>
            <a:endParaRPr lang="ru-RU" dirty="0"/>
          </a:p>
        </p:txBody>
      </p:sp>
      <p:sp>
        <p:nvSpPr>
          <p:cNvPr id="25" name="Выгнутая влево стрелка 24"/>
          <p:cNvSpPr/>
          <p:nvPr/>
        </p:nvSpPr>
        <p:spPr>
          <a:xfrm>
            <a:off x="3071802" y="2500306"/>
            <a:ext cx="1071570" cy="171451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Выгнутая вправо стрелка 25"/>
          <p:cNvSpPr/>
          <p:nvPr/>
        </p:nvSpPr>
        <p:spPr>
          <a:xfrm>
            <a:off x="5429256" y="2571744"/>
            <a:ext cx="928694" cy="164307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86030"/>
            <a:ext cx="2520280" cy="3379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4" descr="C:\Users\Пользователь\Desktop\lg!bbv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2572907"/>
            <a:ext cx="2100064" cy="3592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0"/>
            <a:ext cx="8229600" cy="121442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Исполнение доходов бюджета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Ольхово-Рогского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сельского поселения Миллеровского района за 2024 год (тыс. руб.)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0" y="1428736"/>
            <a:ext cx="2643174" cy="135732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Налоговые доходы</a:t>
            </a:r>
          </a:p>
          <a:p>
            <a:pPr algn="ctr"/>
            <a:r>
              <a:rPr lang="ru-RU" dirty="0" smtClean="0"/>
              <a:t>9025,9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6286512" y="1285860"/>
            <a:ext cx="2643206" cy="128588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Безвозмездные поступления 9396,8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1857356" y="764704"/>
            <a:ext cx="4857784" cy="94978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Доходы бюджета 18899,3</a:t>
            </a:r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143240" y="1928802"/>
            <a:ext cx="2571768" cy="128588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Неналоговые доходы 476,6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0" y="3143248"/>
            <a:ext cx="2857488" cy="7143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Налог на доходы физических лиц 2226,6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0" y="4071942"/>
            <a:ext cx="2928926" cy="7143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Налоги на имущество 5454,5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0" y="5072074"/>
            <a:ext cx="2928926" cy="7143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Единый сельскохозяйственный налог 1338,2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0" y="5929330"/>
            <a:ext cx="2928926" cy="7143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Государственная пошлина 6,6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214678" y="3143248"/>
            <a:ext cx="2357454" cy="7143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Доходы от использования имущества 466,6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214678" y="4071942"/>
            <a:ext cx="2428892" cy="9286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Инициативные платежи-(-17,5)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260414" y="2735030"/>
            <a:ext cx="2786050" cy="7143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Дотации бюджетам бюджетной системы РФ 7449,9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291290" y="3556974"/>
            <a:ext cx="2786050" cy="7143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Субвенции 361,8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291290" y="4408310"/>
            <a:ext cx="2786050" cy="53190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Субсидии -1557,1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Счетверенная стрелка 32"/>
          <p:cNvSpPr/>
          <p:nvPr/>
        </p:nvSpPr>
        <p:spPr>
          <a:xfrm>
            <a:off x="3571868" y="1428736"/>
            <a:ext cx="1571636" cy="714380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6291290" y="5262448"/>
            <a:ext cx="2699792" cy="10240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Возврат остатков субсидий, субвенций и иных межбюджетных трансфертов – 28,0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286116" y="5157192"/>
            <a:ext cx="2428892" cy="8504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Штрафы, санкции, возмещение 27,5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46095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Динамика собственных доходов бюджета </a:t>
            </a:r>
            <a:r>
              <a:rPr lang="ru-RU" sz="2400" b="1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Ольхово-Рогского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сельского поселения Миллеровского района (тыс.рублей)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7701822"/>
              </p:ext>
            </p:extLst>
          </p:nvPr>
        </p:nvGraphicFramePr>
        <p:xfrm>
          <a:off x="500034" y="1500174"/>
          <a:ext cx="8229600" cy="44974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42876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Объем налоговых и неналоговых доходов бюджета </a:t>
            </a:r>
            <a:r>
              <a:rPr lang="ru-RU" sz="2400" b="1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Ольхово-Рогского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сельского поселения Миллеровского района в 2024 году составил 9502,5 тыс. рублей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9376123"/>
              </p:ext>
            </p:extLst>
          </p:nvPr>
        </p:nvGraphicFramePr>
        <p:xfrm>
          <a:off x="457200" y="1600200"/>
          <a:ext cx="7467600" cy="5271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7929618" cy="14287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расходов бюджета </a:t>
            </a:r>
            <a:r>
              <a:rPr lang="ru-RU" sz="3100" b="1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Ольхово-Рогского</a:t>
            </a:r>
            <a:r>
              <a:rPr lang="ru-RU" sz="31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сельского поселения Миллеровского района в 2024 году.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1740614"/>
              </p:ext>
            </p:extLst>
          </p:nvPr>
        </p:nvGraphicFramePr>
        <p:xfrm>
          <a:off x="857224" y="2000240"/>
          <a:ext cx="7643866" cy="43148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0" y="214290"/>
            <a:ext cx="8986894" cy="2000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2200" b="1" dirty="0" smtClean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/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Бюджет </a:t>
            </a:r>
            <a:r>
              <a:rPr lang="ru-RU" sz="2200" b="1" dirty="0" err="1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Ольхово-Рогского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сельского поселения Миллеровского района 2024 года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сформирован и исполнен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программной структуре расходов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основе утвержденных 9 муниципальных программ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Ольхово-Рогского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сельского поселения.</a:t>
            </a:r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1565553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0" y="2571744"/>
            <a:ext cx="3429024" cy="342902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Формирование и исполнение бюджета на основе муниципальных программ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Ольхово-Рогского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сельского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714976" y="2428868"/>
            <a:ext cx="3429024" cy="3500462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 их реализацию </a:t>
            </a:r>
            <a:r>
              <a:rPr lang="ru-RU" dirty="0" smtClean="0"/>
              <a:t>было </a:t>
            </a:r>
            <a:r>
              <a:rPr lang="ru-RU" b="1" dirty="0" smtClean="0"/>
              <a:t>направлено</a:t>
            </a:r>
            <a:r>
              <a:rPr lang="ru-RU" dirty="0" smtClean="0"/>
              <a:t> в 2024 году </a:t>
            </a:r>
          </a:p>
          <a:p>
            <a:pPr algn="ctr"/>
            <a:r>
              <a:rPr lang="ru-RU" b="1" dirty="0" smtClean="0"/>
              <a:t>18330,7 тыс. рублей.</a:t>
            </a:r>
            <a:endParaRPr lang="ru-RU" dirty="0" smtClean="0"/>
          </a:p>
          <a:p>
            <a:pPr algn="ctr"/>
            <a:endParaRPr lang="ru-RU" dirty="0"/>
          </a:p>
        </p:txBody>
      </p:sp>
      <p:pic>
        <p:nvPicPr>
          <p:cNvPr id="9" name="Picture 2" descr="C:\Users\Пользователь\Desktop\Prichiny-rosta-aktsiy-scaled-e162338932818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3369" y="2749718"/>
            <a:ext cx="3057261" cy="307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857388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программных расходов бюджета </a:t>
            </a:r>
            <a:r>
              <a:rPr lang="ru-RU" sz="2800" b="1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Ольхово-Рогского</a:t>
            </a:r>
            <a:r>
              <a:rPr lang="ru-RU" sz="28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сельского поселения  Миллеровского района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в 2018 году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7582925"/>
              </p:ext>
            </p:extLst>
          </p:nvPr>
        </p:nvGraphicFramePr>
        <p:xfrm>
          <a:off x="457200" y="1600200"/>
          <a:ext cx="7467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694</TotalTime>
  <Words>350</Words>
  <Application>Microsoft Office PowerPoint</Application>
  <PresentationFormat>Экран (4:3)</PresentationFormat>
  <Paragraphs>67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Техническая</vt:lpstr>
      <vt:lpstr>   </vt:lpstr>
      <vt:lpstr>Основных направление бюджетной и налоговой политики Ольхово-Рогского сельского поселения  </vt:lpstr>
      <vt:lpstr>       </vt:lpstr>
      <vt:lpstr>Презентация PowerPoint</vt:lpstr>
      <vt:lpstr>Динамика собственных доходов бюджета Ольхово-Рогского сельского поселения Миллеровского района (тыс.рублей) </vt:lpstr>
      <vt:lpstr>Объем налоговых и неналоговых доходов бюджета Ольхово-Рогского сельского поселения Миллеровского района в 2024 году составил 9502,5 тыс. рублей </vt:lpstr>
      <vt:lpstr> Структура расходов бюджета Ольхово-Рогского сельского поселения Миллеровского района в 2024 году. </vt:lpstr>
      <vt:lpstr>Презентация PowerPoint</vt:lpstr>
      <vt:lpstr>Структура программных расходов бюджета Ольхово-Рогского сельского поселения  Миллеровского района  в 2018 году </vt:lpstr>
      <vt:lpstr>Структура муниципальных программ Ольхово-Рогского сельского поселения  в 2024 году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Finans</dc:creator>
  <cp:lastModifiedBy>Пользователь</cp:lastModifiedBy>
  <cp:revision>105</cp:revision>
  <dcterms:created xsi:type="dcterms:W3CDTF">2019-05-20T07:20:42Z</dcterms:created>
  <dcterms:modified xsi:type="dcterms:W3CDTF">2025-02-20T10:40:16Z</dcterms:modified>
</cp:coreProperties>
</file>