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57" r:id="rId3"/>
    <p:sldId id="302" r:id="rId4"/>
    <p:sldId id="295" r:id="rId5"/>
    <p:sldId id="258" r:id="rId6"/>
    <p:sldId id="296" r:id="rId7"/>
    <p:sldId id="267" r:id="rId8"/>
    <p:sldId id="276" r:id="rId9"/>
    <p:sldId id="280" r:id="rId10"/>
    <p:sldId id="281" r:id="rId11"/>
    <p:sldId id="304" r:id="rId12"/>
    <p:sldId id="305" r:id="rId13"/>
    <p:sldId id="300" r:id="rId14"/>
    <p:sldId id="301" r:id="rId15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1F4"/>
    <a:srgbClr val="004DE6"/>
    <a:srgbClr val="B07BD7"/>
    <a:srgbClr val="A827AB"/>
    <a:srgbClr val="FF99CC"/>
    <a:srgbClr val="FF3399"/>
    <a:srgbClr val="FF7C80"/>
    <a:srgbClr val="AFDC7E"/>
    <a:srgbClr val="D9C1F1"/>
    <a:srgbClr val="A4A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86" autoAdjust="0"/>
  </p:normalViewPr>
  <p:slideViewPr>
    <p:cSldViewPr>
      <p:cViewPr varScale="1">
        <p:scale>
          <a:sx n="79" d="100"/>
          <a:sy n="79" d="100"/>
        </p:scale>
        <p:origin x="-88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91858830146225"/>
          <c:y val="0.10577835621786946"/>
          <c:w val="0.53113538932633408"/>
          <c:h val="0.80166666666666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4.1806430446194406E-2"/>
                  <c:y val="-3.47375328083990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03608923884515E-2"/>
                  <c:y val="-2.9064829396325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0.53700000000000003</c:v>
                </c:pt>
                <c:pt idx="1">
                  <c:v>0.437</c:v>
                </c:pt>
                <c:pt idx="2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99"/>
          <c:y val="2.9783809918497051E-2"/>
          <c:w val="0.77195346675415577"/>
          <c:h val="0.1735417001446249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49869-221D-4893-8DBF-003083352989}" type="presOf" srcId="{37B4B898-1793-412A-BA45-0C555EBAEE53}" destId="{B37739D3-0650-44E1-9A7E-28852DED8522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8011,9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1670,7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BD0ECE44-EA0C-41A6-9638-749B25E64A1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совокупный доход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1279,9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781E1662-E69A-406C-A270-2CF09F429357}" type="parTrans" cxnId="{5E087C06-EF05-4E98-8C4E-59F34C71703D}">
      <dgm:prSet/>
      <dgm:spPr/>
      <dgm:t>
        <a:bodyPr/>
        <a:lstStyle/>
        <a:p>
          <a:endParaRPr lang="ru-RU"/>
        </a:p>
      </dgm:t>
    </dgm:pt>
    <dgm:pt modelId="{1F4A2CC8-30F0-498B-BFB4-15B9CF572F1C}" type="sibTrans" cxnId="{5E087C06-EF05-4E98-8C4E-59F34C71703D}">
      <dgm:prSet/>
      <dgm:spPr/>
      <dgm:t>
        <a:bodyPr/>
        <a:lstStyle/>
        <a:p>
          <a:endParaRPr lang="ru-RU"/>
        </a:p>
      </dgm:t>
    </dgm:pt>
    <dgm:pt modelId="{8454E213-3A49-4C01-BA68-AB9ADC87B89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4585,2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51FF9FA-2254-4686-87B4-76AC7FED5597}" type="parTrans" cxnId="{00E0D8D7-A1F7-427F-9166-1A2AFB7FFEDC}">
      <dgm:prSet/>
      <dgm:spPr/>
      <dgm:t>
        <a:bodyPr/>
        <a:lstStyle/>
        <a:p>
          <a:endParaRPr lang="ru-RU"/>
        </a:p>
      </dgm:t>
    </dgm:pt>
    <dgm:pt modelId="{F5A6CB60-7303-4459-A0F4-DFDAB618B8DC}" type="sibTrans" cxnId="{00E0D8D7-A1F7-427F-9166-1A2AFB7FFEDC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9,4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9345,3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7435,3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357,8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1557,2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91239CE-628A-448F-9008-3ABC976FF26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от использования имущества, находящегося в государственной и муниципальной собственности </a:t>
          </a:r>
          <a:r>
            <a:rPr lang="ru-RU" sz="1300" b="1" i="0" baseline="0" dirty="0" smtClean="0"/>
            <a:t>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433,5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89351935-3C54-494F-B2C7-46C01020410C}" type="parTrans" cxnId="{74AB6F5A-B8A4-464F-B01C-7C9E0F4402ED}">
      <dgm:prSet/>
      <dgm:spPr/>
      <dgm:t>
        <a:bodyPr/>
        <a:lstStyle/>
        <a:p>
          <a:endParaRPr lang="ru-RU"/>
        </a:p>
      </dgm:t>
    </dgm:pt>
    <dgm:pt modelId="{57642C89-8025-4DFD-9EF3-0A0592B4538C}" type="sibTrans" cxnId="{74AB6F5A-B8A4-464F-B01C-7C9E0F4402ED}">
      <dgm:prSet/>
      <dgm:spPr/>
      <dgm:t>
        <a:bodyPr/>
        <a:lstStyle/>
        <a:p>
          <a:endParaRPr lang="ru-RU"/>
        </a:p>
      </dgm:t>
    </dgm:pt>
    <dgm:pt modelId="{E8EBB0E8-46A6-4359-9117-59997BD8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33,2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5C3014F8-8F54-4CB4-B864-F4EC53E07C5F}" type="parTrans" cxnId="{73B1D6D7-EF32-44C8-9B80-E87FE3538A27}">
      <dgm:prSet/>
      <dgm:spPr/>
      <dgm:t>
        <a:bodyPr/>
        <a:lstStyle/>
        <a:p>
          <a:endParaRPr lang="ru-RU"/>
        </a:p>
      </dgm:t>
    </dgm:pt>
    <dgm:pt modelId="{1BC47B17-B296-4CD8-87AF-DE4423D45FC3}" type="sibTrans" cxnId="{73B1D6D7-EF32-44C8-9B80-E87FE3538A27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Бюджета Итого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bg1"/>
              </a:solidFill>
            </a:rPr>
            <a:t>17357,2</a:t>
          </a:r>
          <a:endParaRPr lang="ru-RU" sz="2000" b="1" i="1" baseline="0" dirty="0">
            <a:solidFill>
              <a:schemeClr val="bg1"/>
            </a:solidFill>
          </a:endParaRPr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0" presStyleCnt="3" custScaleX="183399" custScaleY="150481" custLinFactNeighborX="3166" custLinFactNeighborY="-1315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0" presStyleCnt="9" custScaleX="182446" custScaleY="78035" custLinFactNeighborX="2689" custLinFactNeighborY="-7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C82064E-11DB-4413-A0FC-24415F38C290}" type="pres">
      <dgm:prSet presAssocID="{BD0ECE44-EA0C-41A6-9638-749B25E64A1F}" presName="child" presStyleLbl="alignAccFollowNode1" presStyleIdx="1" presStyleCnt="9" custScaleX="183191" custScaleY="61149" custLinFactNeighborX="3062" custLinFactNeighborY="-70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ABB2-BB6E-48DD-B2CB-7B3F6DDDBDC5}" type="pres">
      <dgm:prSet presAssocID="{1F4A2CC8-30F0-498B-BFB4-15B9CF572F1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0B0FCFE-29F7-41E3-AADF-6232DE21768C}" type="pres">
      <dgm:prSet presAssocID="{8454E213-3A49-4C01-BA68-AB9ADC87B897}" presName="child" presStyleLbl="alignAccFollowNode1" presStyleIdx="2" presStyleCnt="9" custScaleX="184366" custScaleY="62148" custLinFactY="-3231" custLinFactNeighborX="3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6DB0B-0A6D-48F8-9AE3-55C118625324}" type="pres">
      <dgm:prSet presAssocID="{F5A6CB60-7303-4459-A0F4-DFDAB618B8D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3" presStyleCnt="9" custScaleX="182359" custScaleY="59789" custLinFactY="-17798" custLinFactNeighborX="26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4FEA-695F-485B-979D-CC07CA915C32}" type="pres">
      <dgm:prSet presAssocID="{9ADAAD9A-9FD2-408F-9802-8510F7DAC23E}" presName="sibTrans" presStyleLbl="sibTrans2D1" presStyleIdx="4" presStyleCnt="9"/>
      <dgm:spPr/>
      <dgm:t>
        <a:bodyPr/>
        <a:lstStyle/>
        <a:p>
          <a:endParaRPr lang="ru-RU"/>
        </a:p>
      </dgm:t>
    </dgm:pt>
    <dgm:pt modelId="{09C0AD9F-EB24-45E7-BB02-6B644B2B4351}" type="pres">
      <dgm:prSet presAssocID="{E91239CE-628A-448F-9008-3ABC976FF264}" presName="child" presStyleLbl="alignAccFollowNode1" presStyleIdx="4" presStyleCnt="9" custScaleX="183569" custScaleY="163859" custLinFactY="-28882" custLinFactNeighborX="46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8E43E-0968-4CE1-A252-B0AC5C793E33}" type="pres">
      <dgm:prSet presAssocID="{57642C89-8025-4DFD-9EF3-0A0592B4538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F7A3BA9-899A-4418-9D4D-417D6600D029}" type="pres">
      <dgm:prSet presAssocID="{E8EBB0E8-46A6-4359-9117-59997BD8F8F2}" presName="child" presStyleLbl="alignAccFollowNode1" presStyleIdx="5" presStyleCnt="9" custScaleX="180177" custScaleY="68477" custLinFactY="-42629" custLinFactNeighborX="69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1" presStyleCnt="3" custScaleX="136597" custScaleY="148546" custLinFactNeighborX="13824" custLinFactNeighborY="-11481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X="132508" custScaleY="165016" custLinFactNeighborX="15843" custLinFactNeighborY="32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9" custScaleX="132973" custScaleY="147365" custLinFactY="17680" custLinFactNeighborX="98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38FD-FF20-43F1-BDC0-22056A7BACAF}" type="pres">
      <dgm:prSet presAssocID="{141B24E2-9D6B-4D2B-A2C5-F7828834E18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ScaleX="132508" custScaleY="160063" custLinFactY="75195" custLinFactNeighborX="174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2" presStyleCnt="3" custScaleX="148560" custScaleY="261724" custLinFactNeighborX="37519" custLinFactNeighborY="14427"/>
      <dgm:spPr/>
      <dgm:t>
        <a:bodyPr/>
        <a:lstStyle/>
        <a:p>
          <a:endParaRPr lang="ru-RU"/>
        </a:p>
      </dgm:t>
    </dgm:pt>
  </dgm:ptLst>
  <dgm:cxnLst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44FDD110-C2B5-4F6D-8B53-B0F5B8A861DA}" type="presOf" srcId="{E8EBB0E8-46A6-4359-9117-59997BD8F8F2}" destId="{DF7A3BA9-899A-4418-9D4D-417D6600D029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52158C8C-9E1C-4F8C-9767-0E3EE31C127A}" type="presOf" srcId="{141B24E2-9D6B-4D2B-A2C5-F7828834E18B}" destId="{D4C838FD-FF20-43F1-BDC0-22056A7BACAF}" srcOrd="0" destOrd="0" presId="urn:microsoft.com/office/officeart/2005/8/layout/lProcess1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74AB6F5A-B8A4-464F-B01C-7C9E0F4402ED}" srcId="{348A2829-B03C-47A6-827D-83DB89EFAA81}" destId="{E91239CE-628A-448F-9008-3ABC976FF264}" srcOrd="4" destOrd="0" parTransId="{89351935-3C54-494F-B2C7-46C01020410C}" sibTransId="{57642C89-8025-4DFD-9EF3-0A0592B4538C}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5D81B4B3-8C39-4B1E-9203-69FED8183918}" type="presOf" srcId="{E91239CE-628A-448F-9008-3ABC976FF264}" destId="{09C0AD9F-EB24-45E7-BB02-6B644B2B4351}" srcOrd="0" destOrd="0" presId="urn:microsoft.com/office/officeart/2005/8/layout/lProcess1"/>
    <dgm:cxn modelId="{5E087C06-EF05-4E98-8C4E-59F34C71703D}" srcId="{348A2829-B03C-47A6-827D-83DB89EFAA81}" destId="{BD0ECE44-EA0C-41A6-9638-749B25E64A1F}" srcOrd="1" destOrd="0" parTransId="{781E1662-E69A-406C-A270-2CF09F429357}" sibTransId="{1F4A2CC8-30F0-498B-BFB4-15B9CF572F1C}"/>
    <dgm:cxn modelId="{401A625C-F6FC-4D0D-8F5B-E7D02F04F11A}" srcId="{EE5779E2-A1B7-40DA-B1E5-B229BC26C5B5}" destId="{BADDE544-2279-4C5F-A5AD-1F0D1BE7AB6A}" srcOrd="1" destOrd="0" parTransId="{2A7AAA2A-CC9A-4494-946C-D059BD91007B}" sibTransId="{772A8182-0820-4197-85FA-B361FF2083F1}"/>
    <dgm:cxn modelId="{B72F1C17-3EA7-4B89-AF09-4BA27547BA2B}" type="presOf" srcId="{1F4A2CC8-30F0-498B-BFB4-15B9CF572F1C}" destId="{2FEEABB2-BB6E-48DD-B2CB-7B3F6DDDBDC5}" srcOrd="0" destOrd="0" presId="urn:microsoft.com/office/officeart/2005/8/layout/lProcess1"/>
    <dgm:cxn modelId="{73B1D6D7-EF32-44C8-9B80-E87FE3538A27}" srcId="{348A2829-B03C-47A6-827D-83DB89EFAA81}" destId="{E8EBB0E8-46A6-4359-9117-59997BD8F8F2}" srcOrd="5" destOrd="0" parTransId="{5C3014F8-8F54-4CB4-B864-F4EC53E07C5F}" sibTransId="{1BC47B17-B296-4CD8-87AF-DE4423D45FC3}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FBD4AC44-FF8A-408D-9DB2-7E6BE2717180}" srcId="{EE5779E2-A1B7-40DA-B1E5-B229BC26C5B5}" destId="{348A2829-B03C-47A6-827D-83DB89EFAA81}" srcOrd="0" destOrd="0" parTransId="{E88CC5BC-4190-4D3A-A950-DF2650AA4492}" sibTransId="{CCE47B8A-E06A-4D49-88CB-D9253CF525CD}"/>
    <dgm:cxn modelId="{EE5D81B7-B927-4DEE-AED3-488776260645}" type="presOf" srcId="{8454E213-3A49-4C01-BA68-AB9ADC87B897}" destId="{20B0FCFE-29F7-41E3-AADF-6232DE21768C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23BB2189-C8C2-43BE-A7E3-117C71CE5A3E}" srcId="{348A2829-B03C-47A6-827D-83DB89EFAA81}" destId="{04053970-5D80-46A1-B461-BED3F277752F}" srcOrd="3" destOrd="0" parTransId="{BCF761D7-35BC-4230-9EA3-3C4439BBE1D6}" sibTransId="{9ADAAD9A-9FD2-408F-9802-8510F7DAC23E}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1484A748-3BEB-4DA3-A497-B1A5571DE855}" type="presOf" srcId="{BD0ECE44-EA0C-41A6-9638-749B25E64A1F}" destId="{4C82064E-11DB-4413-A0FC-24415F38C290}" srcOrd="0" destOrd="0" presId="urn:microsoft.com/office/officeart/2005/8/layout/lProcess1"/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CC55FB61-0C53-4CB4-B0D4-1B9BEE204E52}" srcId="{EE5779E2-A1B7-40DA-B1E5-B229BC26C5B5}" destId="{A1FCAF13-1A74-4F7D-8E4C-3CEA0E390CD8}" srcOrd="2" destOrd="0" parTransId="{1EF553E7-F288-4F0C-94C0-A1A2AA976BC0}" sibTransId="{A8385386-22F2-4288-B476-844535B0E078}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00E0D8D7-A1F7-427F-9166-1A2AFB7FFEDC}" srcId="{348A2829-B03C-47A6-827D-83DB89EFAA81}" destId="{8454E213-3A49-4C01-BA68-AB9ADC87B897}" srcOrd="2" destOrd="0" parTransId="{B51FF9FA-2254-4686-87B4-76AC7FED5597}" sibTransId="{F5A6CB60-7303-4459-A0F4-DFDAB618B8DC}"/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E566238C-FE58-44C3-9062-0EBE6B21F853}" type="presOf" srcId="{57642C89-8025-4DFD-9EF3-0A0592B4538C}" destId="{3588E43E-0968-4CE1-A252-B0AC5C793E33}" srcOrd="0" destOrd="0" presId="urn:microsoft.com/office/officeart/2005/8/layout/lProcess1"/>
    <dgm:cxn modelId="{CA713FEC-13AD-4E5A-98E3-30C28CF5E5ED}" type="presOf" srcId="{9ADAAD9A-9FD2-408F-9802-8510F7DAC23E}" destId="{571D4FEA-695F-485B-979D-CC07CA915C32}" srcOrd="0" destOrd="0" presId="urn:microsoft.com/office/officeart/2005/8/layout/lProcess1"/>
    <dgm:cxn modelId="{480DB77C-E404-4915-B657-53B511757965}" type="presOf" srcId="{950B85DB-2CCD-497E-9A1E-F2D57AC45AA8}" destId="{EF8C00A0-8ABA-4013-B17F-666A34C0DA7D}" srcOrd="0" destOrd="0" presId="urn:microsoft.com/office/officeart/2005/8/layout/lProcess1"/>
    <dgm:cxn modelId="{AC5F296B-7CBD-4957-9926-DD4DA38A7E71}" type="presOf" srcId="{F5A6CB60-7303-4459-A0F4-DFDAB618B8DC}" destId="{D246DB0B-0A6D-48F8-9AE3-55C118625324}" srcOrd="0" destOrd="0" presId="urn:microsoft.com/office/officeart/2005/8/layout/lProcess1"/>
    <dgm:cxn modelId="{204C110D-A245-4538-B91D-E46F2117A2DC}" type="presParOf" srcId="{E3C03E95-D768-42B6-8922-A9A3518F668D}" destId="{A2FB19F3-8B83-4C60-90FE-3E6B67E1E184}" srcOrd="0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1E065E53-6E93-4A95-88E7-020479AD440A}" type="presParOf" srcId="{A2FB19F3-8B83-4C60-90FE-3E6B67E1E184}" destId="{4C82064E-11DB-4413-A0FC-24415F38C290}" srcOrd="4" destOrd="0" presId="urn:microsoft.com/office/officeart/2005/8/layout/lProcess1"/>
    <dgm:cxn modelId="{E8ABDEFD-4195-4816-B8F8-B7BE5DECD9CB}" type="presParOf" srcId="{A2FB19F3-8B83-4C60-90FE-3E6B67E1E184}" destId="{2FEEABB2-BB6E-48DD-B2CB-7B3F6DDDBDC5}" srcOrd="5" destOrd="0" presId="urn:microsoft.com/office/officeart/2005/8/layout/lProcess1"/>
    <dgm:cxn modelId="{D5BAA62D-D78E-4D91-B7DE-E06128547D7B}" type="presParOf" srcId="{A2FB19F3-8B83-4C60-90FE-3E6B67E1E184}" destId="{20B0FCFE-29F7-41E3-AADF-6232DE21768C}" srcOrd="6" destOrd="0" presId="urn:microsoft.com/office/officeart/2005/8/layout/lProcess1"/>
    <dgm:cxn modelId="{802E0D32-4484-4AC8-8E02-A41E62A59463}" type="presParOf" srcId="{A2FB19F3-8B83-4C60-90FE-3E6B67E1E184}" destId="{D246DB0B-0A6D-48F8-9AE3-55C118625324}" srcOrd="7" destOrd="0" presId="urn:microsoft.com/office/officeart/2005/8/layout/lProcess1"/>
    <dgm:cxn modelId="{F9CFDB1A-28E1-4C3D-9056-A276D0B9CE91}" type="presParOf" srcId="{A2FB19F3-8B83-4C60-90FE-3E6B67E1E184}" destId="{49BD7084-2A1B-4FFF-9806-C156BC3ECA3C}" srcOrd="8" destOrd="0" presId="urn:microsoft.com/office/officeart/2005/8/layout/lProcess1"/>
    <dgm:cxn modelId="{DE777564-F756-4924-9AAC-B1C2B958FDD7}" type="presParOf" srcId="{A2FB19F3-8B83-4C60-90FE-3E6B67E1E184}" destId="{571D4FEA-695F-485B-979D-CC07CA915C32}" srcOrd="9" destOrd="0" presId="urn:microsoft.com/office/officeart/2005/8/layout/lProcess1"/>
    <dgm:cxn modelId="{1D51F264-5507-4C22-8E63-E0CFF56989AC}" type="presParOf" srcId="{A2FB19F3-8B83-4C60-90FE-3E6B67E1E184}" destId="{09C0AD9F-EB24-45E7-BB02-6B644B2B4351}" srcOrd="10" destOrd="0" presId="urn:microsoft.com/office/officeart/2005/8/layout/lProcess1"/>
    <dgm:cxn modelId="{8BF53521-2401-4C21-B4CA-99D9132E118D}" type="presParOf" srcId="{A2FB19F3-8B83-4C60-90FE-3E6B67E1E184}" destId="{3588E43E-0968-4CE1-A252-B0AC5C793E33}" srcOrd="11" destOrd="0" presId="urn:microsoft.com/office/officeart/2005/8/layout/lProcess1"/>
    <dgm:cxn modelId="{5891E6AF-3284-4C91-B85B-A054DA45E1DB}" type="presParOf" srcId="{A2FB19F3-8B83-4C60-90FE-3E6B67E1E184}" destId="{DF7A3BA9-899A-4418-9D4D-417D6600D029}" srcOrd="12" destOrd="0" presId="urn:microsoft.com/office/officeart/2005/8/layout/lProcess1"/>
    <dgm:cxn modelId="{3E8EBBB0-284C-48F9-962A-7D81972209ED}" type="presParOf" srcId="{E3C03E95-D768-42B6-8922-A9A3518F668D}" destId="{50D42608-5803-4331-92C4-B57E9767A071}" srcOrd="1" destOrd="0" presId="urn:microsoft.com/office/officeart/2005/8/layout/lProcess1"/>
    <dgm:cxn modelId="{C6D21E93-8E60-4632-A89F-E6131E004C76}" type="presParOf" srcId="{E3C03E95-D768-42B6-8922-A9A3518F668D}" destId="{EA0974C9-963F-41E2-9B57-D72295469541}" srcOrd="2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2F635525-922C-4407-9E1B-32E76DF8C8C6}" type="presParOf" srcId="{EA0974C9-963F-41E2-9B57-D72295469541}" destId="{EF8C00A0-8ABA-4013-B17F-666A34C0DA7D}" srcOrd="4" destOrd="0" presId="urn:microsoft.com/office/officeart/2005/8/layout/lProcess1"/>
    <dgm:cxn modelId="{6B5CF7E1-0F7F-4533-AD6B-EDA082534937}" type="presParOf" srcId="{EA0974C9-963F-41E2-9B57-D72295469541}" destId="{D4C838FD-FF20-43F1-BDC0-22056A7BACAF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3" destOrd="0" presId="urn:microsoft.com/office/officeart/2005/8/layout/lProcess1"/>
    <dgm:cxn modelId="{E8822C83-7D43-4F38-9D2D-435C181A081E}" type="presParOf" srcId="{E3C03E95-D768-42B6-8922-A9A3518F668D}" destId="{48E0F390-A146-49D4-B5C4-E2956BBDD7A0}" srcOrd="4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F2B4-157D-4790-8015-6E537C180BAA}">
      <dsp:nvSpPr>
        <dsp:cNvPr id="0" name=""/>
        <dsp:cNvSpPr/>
      </dsp:nvSpPr>
      <dsp:spPr>
        <a:xfrm>
          <a:off x="75275" y="888321"/>
          <a:ext cx="3706651" cy="760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8011,9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7545" y="910591"/>
        <a:ext cx="3662111" cy="715797"/>
      </dsp:txXfrm>
    </dsp:sp>
    <dsp:sp modelId="{4798FEFB-AB58-4431-A7F9-42E9B17B6F4E}">
      <dsp:nvSpPr>
        <dsp:cNvPr id="0" name=""/>
        <dsp:cNvSpPr/>
      </dsp:nvSpPr>
      <dsp:spPr>
        <a:xfrm rot="5444635">
          <a:off x="1881300" y="1687025"/>
          <a:ext cx="8258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75265" y="1813815"/>
          <a:ext cx="3687390" cy="3942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1670,7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6813" y="1825363"/>
        <a:ext cx="3664294" cy="371192"/>
      </dsp:txXfrm>
    </dsp:sp>
    <dsp:sp modelId="{A60810FA-9D48-4742-8D10-C9BE1730B07F}">
      <dsp:nvSpPr>
        <dsp:cNvPr id="0" name=""/>
        <dsp:cNvSpPr/>
      </dsp:nvSpPr>
      <dsp:spPr>
        <a:xfrm rot="5337988">
          <a:off x="1923115" y="2197016"/>
          <a:ext cx="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064E-11DB-4413-A0FC-24415F38C290}">
      <dsp:nvSpPr>
        <dsp:cNvPr id="0" name=""/>
        <dsp:cNvSpPr/>
      </dsp:nvSpPr>
      <dsp:spPr>
        <a:xfrm>
          <a:off x="75275" y="2274351"/>
          <a:ext cx="3702447" cy="3089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совокупный доход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1279,9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84324" y="2283400"/>
        <a:ext cx="3684349" cy="290870"/>
      </dsp:txXfrm>
    </dsp:sp>
    <dsp:sp modelId="{2FEEABB2-BB6E-48DD-B2CB-7B3F6DDDBDC5}">
      <dsp:nvSpPr>
        <dsp:cNvPr id="0" name=""/>
        <dsp:cNvSpPr/>
      </dsp:nvSpPr>
      <dsp:spPr>
        <a:xfrm rot="5302868">
          <a:off x="1922442" y="2593252"/>
          <a:ext cx="19907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FCFE-29F7-41E3-AADF-6232DE21768C}">
      <dsp:nvSpPr>
        <dsp:cNvPr id="0" name=""/>
        <dsp:cNvSpPr/>
      </dsp:nvSpPr>
      <dsp:spPr>
        <a:xfrm>
          <a:off x="75265" y="2691606"/>
          <a:ext cx="3726195" cy="3140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4585,2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4462" y="2700803"/>
        <a:ext cx="3707801" cy="295622"/>
      </dsp:txXfrm>
    </dsp:sp>
    <dsp:sp modelId="{D246DB0B-0A6D-48F8-9AE3-55C118625324}">
      <dsp:nvSpPr>
        <dsp:cNvPr id="0" name=""/>
        <dsp:cNvSpPr/>
      </dsp:nvSpPr>
      <dsp:spPr>
        <a:xfrm rot="5569298">
          <a:off x="1920608" y="3013032"/>
          <a:ext cx="149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75275" y="3108865"/>
          <a:ext cx="3685632" cy="3020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9,4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84123" y="3117713"/>
        <a:ext cx="3667936" cy="284400"/>
      </dsp:txXfrm>
    </dsp:sp>
    <dsp:sp modelId="{571D4FEA-695F-485B-979D-CC07CA915C32}">
      <dsp:nvSpPr>
        <dsp:cNvPr id="0" name=""/>
        <dsp:cNvSpPr/>
      </dsp:nvSpPr>
      <dsp:spPr>
        <a:xfrm rot="5198737">
          <a:off x="1914173" y="3427170"/>
          <a:ext cx="3262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0AD9F-EB24-45E7-BB02-6B644B2B4351}">
      <dsp:nvSpPr>
        <dsp:cNvPr id="0" name=""/>
        <dsp:cNvSpPr/>
      </dsp:nvSpPr>
      <dsp:spPr>
        <a:xfrm>
          <a:off x="103247" y="3531802"/>
          <a:ext cx="3710087" cy="8279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от использования имущества, находящегося в государственной и муниципальной собственности </a:t>
          </a:r>
          <a:r>
            <a:rPr lang="ru-RU" sz="1300" b="1" i="0" kern="1200" baseline="0" dirty="0" smtClean="0"/>
            <a:t>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433,5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27496" y="3556051"/>
        <a:ext cx="3661589" cy="779434"/>
      </dsp:txXfrm>
    </dsp:sp>
    <dsp:sp modelId="{3588E43E-0968-4CE1-A252-B0AC5C793E33}">
      <dsp:nvSpPr>
        <dsp:cNvPr id="0" name=""/>
        <dsp:cNvSpPr/>
      </dsp:nvSpPr>
      <dsp:spPr>
        <a:xfrm rot="5171589">
          <a:off x="1979809" y="4369216"/>
          <a:ext cx="1920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3BA9-899A-4418-9D4D-417D6600D029}">
      <dsp:nvSpPr>
        <dsp:cNvPr id="0" name=""/>
        <dsp:cNvSpPr/>
      </dsp:nvSpPr>
      <dsp:spPr>
        <a:xfrm>
          <a:off x="183727" y="4467120"/>
          <a:ext cx="3641532" cy="3459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33,2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93861" y="4477254"/>
        <a:ext cx="3621264" cy="325726"/>
      </dsp:txXfrm>
    </dsp:sp>
    <dsp:sp modelId="{9EDB9606-04C0-4A35-BF09-F6D8B309F0DE}">
      <dsp:nvSpPr>
        <dsp:cNvPr id="0" name=""/>
        <dsp:cNvSpPr/>
      </dsp:nvSpPr>
      <dsp:spPr>
        <a:xfrm>
          <a:off x="4290058" y="870343"/>
          <a:ext cx="2760742" cy="750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9345,3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12041" y="892326"/>
        <a:ext cx="2716776" cy="706594"/>
      </dsp:txXfrm>
    </dsp:sp>
    <dsp:sp modelId="{B87D9AF3-9D96-437D-9631-B336EF8E02C8}">
      <dsp:nvSpPr>
        <dsp:cNvPr id="0" name=""/>
        <dsp:cNvSpPr/>
      </dsp:nvSpPr>
      <dsp:spPr>
        <a:xfrm rot="5266025">
          <a:off x="5626383" y="1703872"/>
          <a:ext cx="12727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372185" y="1875262"/>
          <a:ext cx="2678100" cy="8337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7435,3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396606" y="1899683"/>
        <a:ext cx="2629258" cy="784936"/>
      </dsp:txXfrm>
    </dsp:sp>
    <dsp:sp modelId="{6F6AE7ED-23AD-429E-8E8E-EB41EB38A6B8}">
      <dsp:nvSpPr>
        <dsp:cNvPr id="0" name=""/>
        <dsp:cNvSpPr/>
      </dsp:nvSpPr>
      <dsp:spPr>
        <a:xfrm rot="5752135">
          <a:off x="5498842" y="2857736"/>
          <a:ext cx="299423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246706" y="3094853"/>
          <a:ext cx="2687498" cy="7445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357,8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268514" y="3116661"/>
        <a:ext cx="2643882" cy="700977"/>
      </dsp:txXfrm>
    </dsp:sp>
    <dsp:sp modelId="{D4C838FD-FF20-43F1-BDC0-22056A7BACAF}">
      <dsp:nvSpPr>
        <dsp:cNvPr id="0" name=""/>
        <dsp:cNvSpPr/>
      </dsp:nvSpPr>
      <dsp:spPr>
        <a:xfrm rot="4979740">
          <a:off x="5473640" y="4028961"/>
          <a:ext cx="3825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404260" y="4306899"/>
          <a:ext cx="2678100" cy="8087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1557,2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427948" y="4330587"/>
        <a:ext cx="2630724" cy="761376"/>
      </dsp:txXfrm>
    </dsp:sp>
    <dsp:sp modelId="{573EB78C-2CCA-43A4-AE46-92365A68857E}">
      <dsp:nvSpPr>
        <dsp:cNvPr id="0" name=""/>
        <dsp:cNvSpPr/>
      </dsp:nvSpPr>
      <dsp:spPr>
        <a:xfrm>
          <a:off x="7055874" y="963542"/>
          <a:ext cx="3002525" cy="13224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Бюджета Итого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bg1"/>
              </a:solidFill>
            </a:rPr>
            <a:t>17357,2</a:t>
          </a:r>
          <a:endParaRPr lang="ru-RU" sz="2000" b="1" i="1" kern="1200" baseline="0" dirty="0">
            <a:solidFill>
              <a:schemeClr val="bg1"/>
            </a:solidFill>
          </a:endParaRPr>
        </a:p>
      </dsp:txBody>
      <dsp:txXfrm>
        <a:off x="7094606" y="1002274"/>
        <a:ext cx="2925061" cy="124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FA2F-2880-4435-8988-50C269DE4768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3400"/>
            <a:ext cx="37687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9425-ABD4-4CBE-B82B-5E28BC536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22719" y="877824"/>
            <a:ext cx="158495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3456" y="755904"/>
            <a:ext cx="18287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16479" y="1572767"/>
            <a:ext cx="7229856" cy="597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63953" y="263868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574"/>
                </a:moveTo>
                <a:lnTo>
                  <a:pt x="0" y="0"/>
                </a:lnTo>
              </a:path>
            </a:pathLst>
          </a:custGeom>
          <a:ln w="30465">
            <a:solidFill>
              <a:srgbClr val="8C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953" y="411951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1663647"/>
                </a:moveTo>
                <a:lnTo>
                  <a:pt x="0" y="0"/>
                </a:lnTo>
              </a:path>
            </a:pathLst>
          </a:custGeom>
          <a:ln w="30465">
            <a:solidFill>
              <a:srgbClr val="878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94955" y="2553365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3126197"/>
                </a:moveTo>
                <a:lnTo>
                  <a:pt x="0" y="0"/>
                </a:lnTo>
              </a:path>
            </a:pathLst>
          </a:custGeom>
          <a:ln w="36558">
            <a:solidFill>
              <a:srgbClr val="90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55156" y="2340077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895811"/>
                </a:moveTo>
                <a:lnTo>
                  <a:pt x="0" y="0"/>
                </a:lnTo>
              </a:path>
            </a:pathLst>
          </a:custGeom>
          <a:ln w="36558">
            <a:solidFill>
              <a:srgbClr val="97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158" y="2254761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362"/>
                </a:moveTo>
                <a:lnTo>
                  <a:pt x="0" y="0"/>
                </a:lnTo>
              </a:path>
            </a:pathLst>
          </a:custGeom>
          <a:ln w="30465">
            <a:solidFill>
              <a:srgbClr val="97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28786" y="1493018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1304105"/>
                </a:moveTo>
                <a:lnTo>
                  <a:pt x="0" y="0"/>
                </a:lnTo>
              </a:path>
            </a:pathLst>
          </a:custGeom>
          <a:ln w="9139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92398" y="20110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824"/>
                </a:moveTo>
                <a:lnTo>
                  <a:pt x="0" y="0"/>
                </a:lnTo>
              </a:path>
            </a:pathLst>
          </a:custGeom>
          <a:ln w="12186">
            <a:solidFill>
              <a:srgbClr val="707C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76800" y="24375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200"/>
                </a:moveTo>
                <a:lnTo>
                  <a:pt x="0" y="0"/>
                </a:lnTo>
              </a:path>
            </a:pathLst>
          </a:custGeom>
          <a:ln w="24372">
            <a:solidFill>
              <a:srgbClr val="7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3" y="45704"/>
            <a:ext cx="5892165" cy="0"/>
          </a:xfrm>
          <a:custGeom>
            <a:avLst/>
            <a:gdLst/>
            <a:ahLst/>
            <a:cxnLst/>
            <a:rect l="l" t="t" r="r" b="b"/>
            <a:pathLst>
              <a:path w="5892165">
                <a:moveTo>
                  <a:pt x="0" y="0"/>
                </a:moveTo>
                <a:lnTo>
                  <a:pt x="5892033" y="0"/>
                </a:lnTo>
              </a:path>
            </a:pathLst>
          </a:custGeom>
          <a:ln w="36558">
            <a:solidFill>
              <a:srgbClr val="708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13288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5739" y="0"/>
                </a:lnTo>
              </a:path>
            </a:pathLst>
          </a:custGeom>
          <a:ln w="12186">
            <a:solidFill>
              <a:srgbClr val="A8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55474" y="255946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639" y="0"/>
                </a:lnTo>
              </a:path>
            </a:pathLst>
          </a:custGeom>
          <a:ln w="24372">
            <a:solidFill>
              <a:srgbClr val="4F7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86304" y="41134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48" y="0"/>
                </a:lnTo>
              </a:path>
            </a:pathLst>
          </a:custGeom>
          <a:ln w="30465">
            <a:solidFill>
              <a:srgbClr val="978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3" y="56673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398" y="0"/>
                </a:lnTo>
              </a:path>
            </a:pathLst>
          </a:custGeom>
          <a:ln w="24372">
            <a:solidFill>
              <a:srgbClr val="576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8621" y="1870843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5">
                <a:moveTo>
                  <a:pt x="0" y="0"/>
                </a:moveTo>
                <a:lnTo>
                  <a:pt x="4051914" y="0"/>
                </a:lnTo>
              </a:path>
            </a:pathLst>
          </a:custGeom>
          <a:ln w="243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56" y="-134784"/>
            <a:ext cx="10425887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169" y="2839780"/>
            <a:ext cx="7089775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853553">
            <a:off x="3174262" y="2358774"/>
            <a:ext cx="6378530" cy="1187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Impact" pitchFamily="34" charset="0"/>
              </a:rPr>
              <a:t>Утвержденный бюджет </a:t>
            </a:r>
            <a:r>
              <a:rPr lang="ru-RU" sz="2800" dirty="0" err="1" smtClean="0">
                <a:latin typeface="Impact" pitchFamily="34" charset="0"/>
              </a:rPr>
              <a:t>Ольхово-Рогского</a:t>
            </a:r>
            <a:r>
              <a:rPr lang="ru-RU" sz="2800" dirty="0" smtClean="0">
                <a:latin typeface="Impact" pitchFamily="34" charset="0"/>
              </a:rPr>
              <a:t> сельского поселения Миллеровского </a:t>
            </a:r>
            <a:r>
              <a:rPr lang="ru-RU" sz="2800" dirty="0" smtClean="0">
                <a:latin typeface="Impact" pitchFamily="34" charset="0"/>
              </a:rPr>
              <a:t>района на 2024-2026 г 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772500">
            <a:off x="3477519" y="4468455"/>
            <a:ext cx="2486940" cy="627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itchFamily="34" charset="0"/>
              </a:rPr>
              <a:t>Пояснительная записка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471152">
            <a:off x="5943204" y="448994"/>
            <a:ext cx="3992078" cy="869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Бюджет для граждан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Ольхово-Рогского</a:t>
            </a:r>
            <a:r>
              <a:rPr lang="ru-RU" sz="2000" dirty="0" smtClean="0">
                <a:latin typeface="Arial Black" pitchFamily="34" charset="0"/>
              </a:rPr>
              <a:t> сельского поселения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132" y="1762026"/>
            <a:ext cx="10476396" cy="5184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22350" y="273050"/>
            <a:ext cx="8648700" cy="1282402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marL="3627120" marR="5080" indent="-3615054" algn="just">
              <a:lnSpc>
                <a:spcPts val="2500"/>
              </a:lnSpc>
              <a:tabLst>
                <a:tab pos="502920" algn="l"/>
              </a:tabLst>
            </a:pPr>
            <a:r>
              <a:rPr sz="2300" b="1" u="sng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u="sng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300" b="1" u="sng" spc="-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уктура</a:t>
            </a:r>
            <a:r>
              <a:rPr sz="2300" b="1" u="sng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70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u="sng" spc="-50" dirty="0">
                <a:solidFill>
                  <a:srgbClr val="FF0000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u="sng" spc="-70" dirty="0" err="1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sz="2300" b="1" u="sng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300" b="1" u="sng" spc="33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Ольхово-Рогского</a:t>
            </a:r>
            <a:r>
              <a:rPr lang="ru-RU" sz="2300" b="1" u="sng" spc="3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u="sng" spc="-8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u="sng" spc="3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65" dirty="0" err="1">
                <a:solidFill>
                  <a:srgbClr val="FF0000"/>
                </a:solidFill>
                <a:latin typeface="Times New Roman"/>
                <a:cs typeface="Times New Roman"/>
              </a:rPr>
              <a:t>района</a:t>
            </a:r>
            <a:r>
              <a:rPr sz="2300" b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300" b="1" u="sng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на 2024</a:t>
            </a:r>
            <a:r>
              <a:rPr sz="2300" b="1" u="sng" spc="-4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300" b="1" u="sng" spc="-4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u="sng" spc="-2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год</a:t>
            </a:r>
            <a:endParaRPr sz="2300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1900" y="2191721"/>
            <a:ext cx="1961909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 algn="ctr">
              <a:lnSpc>
                <a:spcPts val="2060"/>
              </a:lnSpc>
              <a:tabLst>
                <a:tab pos="1673860" algn="l"/>
                <a:tab pos="2222500" algn="l"/>
              </a:tabLst>
            </a:pPr>
            <a:r>
              <a:rPr sz="1600" b="1" spc="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Програм</a:t>
            </a:r>
            <a:r>
              <a:rPr lang="ru-RU" sz="1600" b="1" spc="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м</a:t>
            </a:r>
            <a:r>
              <a:rPr sz="1600" b="1" spc="2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ные</a:t>
            </a:r>
            <a:r>
              <a:rPr sz="1600" b="1" spc="25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	</a:t>
            </a:r>
            <a:r>
              <a:rPr sz="1600" b="1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sz="1600" b="1" spc="1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расходы</a:t>
            </a:r>
            <a:endParaRPr sz="1600" b="1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  <a:p>
            <a:pPr marL="332105" algn="ctr">
              <a:lnSpc>
                <a:spcPts val="2000"/>
              </a:lnSpc>
            </a:pPr>
            <a:r>
              <a:rPr lang="ru-RU" sz="1600" b="1" spc="3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97,4</a:t>
            </a:r>
            <a:r>
              <a:rPr sz="1600" b="1" spc="3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%</a:t>
            </a:r>
            <a:endParaRPr sz="1600" b="1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4301" y="2101850"/>
            <a:ext cx="1904999" cy="47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1500" b="1" spc="25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Непрограмные  </a:t>
            </a:r>
            <a:r>
              <a:rPr sz="1500" b="1" spc="10" dirty="0" err="1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расходы</a:t>
            </a:r>
            <a:r>
              <a:rPr sz="1500" b="1" spc="10" dirty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</a:t>
            </a:r>
            <a:r>
              <a:rPr lang="ru-RU" sz="1550" b="1" spc="3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2,6</a:t>
            </a:r>
            <a:r>
              <a:rPr sz="1550" b="1" spc="3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%</a:t>
            </a:r>
            <a:endParaRPr sz="1550" b="1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8794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564"/>
            <a:ext cx="10441960" cy="1269474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32490"/>
              </p:ext>
            </p:extLst>
          </p:nvPr>
        </p:nvGraphicFramePr>
        <p:xfrm>
          <a:off x="378348" y="2112065"/>
          <a:ext cx="10020912" cy="48763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8611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353,2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353,2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353,2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3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493,1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218,7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397,5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2116869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7297,4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5568,5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4663,9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83493" y="1794697"/>
            <a:ext cx="1515768" cy="351518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01030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7212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3906"/>
            <a:ext cx="10441960" cy="1348817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91348"/>
              </p:ext>
            </p:extLst>
          </p:nvPr>
        </p:nvGraphicFramePr>
        <p:xfrm>
          <a:off x="378348" y="2666208"/>
          <a:ext cx="10020912" cy="19168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3013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3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8348,2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7555,8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7800,3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16911,4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13696,2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12817,4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445,8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836,2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1732,5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756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5100" y="196850"/>
            <a:ext cx="10210800" cy="716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2200" y="425450"/>
            <a:ext cx="85217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Расходы бюджета </a:t>
            </a:r>
            <a:r>
              <a:rPr lang="ru-RU" dirty="0" err="1" smtClean="0">
                <a:latin typeface="Arial Black" pitchFamily="34" charset="0"/>
              </a:rPr>
              <a:t>Ольхово-Рогского</a:t>
            </a:r>
            <a:r>
              <a:rPr lang="ru-RU" dirty="0" smtClean="0">
                <a:latin typeface="Arial Black" pitchFamily="34" charset="0"/>
              </a:rPr>
              <a:t> сельского поселения Миллеровского </a:t>
            </a:r>
            <a:r>
              <a:rPr lang="ru-RU" dirty="0" smtClean="0">
                <a:latin typeface="Arial Black" pitchFamily="34" charset="0"/>
              </a:rPr>
              <a:t>района на 2024 – 2026 годы по отраслям, </a:t>
            </a:r>
            <a:r>
              <a:rPr lang="ru-RU" dirty="0" err="1" smtClean="0">
                <a:latin typeface="Arial Black" pitchFamily="34" charset="0"/>
              </a:rPr>
              <a:t>тыс.рублей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69986"/>
              </p:ext>
            </p:extLst>
          </p:nvPr>
        </p:nvGraphicFramePr>
        <p:xfrm>
          <a:off x="882204" y="2178050"/>
          <a:ext cx="8884097" cy="3443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305"/>
                <a:gridCol w="1469923"/>
                <a:gridCol w="1469923"/>
                <a:gridCol w="1453946"/>
              </a:tblGrid>
              <a:tr h="70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Наименование расходов 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283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sng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РАСХОДЫ, всего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17357,2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14532,4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14549,9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188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 в том числе: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8381,7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7942,2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9045,2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из них: условно утвержденные расходы </a:t>
                      </a:r>
                      <a:endParaRPr lang="ru-RU" sz="1400" b="0" i="1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1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706,3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322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398,5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352,6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387,4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422,8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521,3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248,2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30,9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7329,9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5601,4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4697,8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353,2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5066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СЛАЙДЫ к БЮДЖЕТУ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91" y="0"/>
            <a:ext cx="11430000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746">
            <a:off x="5963024" y="580521"/>
            <a:ext cx="5103187" cy="7907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306863">
            <a:off x="6288061" y="8121767"/>
            <a:ext cx="4876800" cy="21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1947" y="811210"/>
            <a:ext cx="4648200" cy="773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500" y="1111250"/>
            <a:ext cx="4191000" cy="723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Уважаемые жители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поселения, </a:t>
            </a:r>
            <a:endParaRPr lang="ru-RU" sz="2400" b="1" dirty="0" smtClean="0">
              <a:solidFill>
                <a:srgbClr val="004DE6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благодарим Вас, что ознакомились с бюджетом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 Миллеровского 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района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на 2024-2026 годы </a:t>
            </a:r>
            <a:endParaRPr lang="ru-RU" sz="2400" b="1" dirty="0">
              <a:solidFill>
                <a:srgbClr val="004DE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 rot="20704298">
            <a:off x="1048364" y="3598844"/>
            <a:ext cx="2484630" cy="11023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Доходы на 2024 -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17357,2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20298">
            <a:off x="3865762" y="2904632"/>
            <a:ext cx="2354757" cy="1103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Расходы на 2024-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17357,2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762548">
            <a:off x="1652875" y="6203979"/>
            <a:ext cx="2534956" cy="9475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14549,9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 rot="21307020">
            <a:off x="3451113" y="293615"/>
            <a:ext cx="6182809" cy="14396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ts val="2035"/>
              </a:lnSpc>
            </a:pPr>
            <a:r>
              <a:rPr lang="ru-RU" sz="2400" b="1" spc="-1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Основные характеристики</a:t>
            </a:r>
            <a:r>
              <a:rPr lang="ru-RU" sz="2400" b="1" spc="-11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Бюджета </a:t>
            </a:r>
            <a:r>
              <a:rPr lang="ru-RU" sz="2400" b="1" spc="-9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Ольхово-Рогского</a:t>
            </a: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сельского поселения </a:t>
            </a: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Миллеровского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района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на 2024 - 2026 годы</a:t>
            </a:r>
            <a:r>
              <a:rPr lang="ru-RU" sz="2400" b="1" spc="-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78828">
            <a:off x="1465204" y="4953576"/>
            <a:ext cx="2456276" cy="1034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на 2025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14532,4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20771371">
            <a:off x="4248676" y="4266639"/>
            <a:ext cx="2345066" cy="10577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2025-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14532,4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rot="20836152">
            <a:off x="4545116" y="5485353"/>
            <a:ext cx="2421675" cy="994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2026-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14549,9т.р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00" y="249858"/>
            <a:ext cx="10287000" cy="73544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        </a:t>
            </a:r>
            <a:r>
              <a:rPr lang="ru-RU" sz="1400" b="1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2300" y="393874"/>
            <a:ext cx="9448800" cy="1512168"/>
          </a:xfrm>
          <a:prstGeom prst="downArrow">
            <a:avLst>
              <a:gd name="adj1" fmla="val 898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Основные подходы при формировании бюджета </a:t>
            </a:r>
            <a:r>
              <a:rPr lang="ru-RU" sz="2000" b="1" dirty="0" err="1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 сельского поселения Миллеровского 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района на 2024 – 2026 годы</a:t>
            </a:r>
            <a:endParaRPr lang="ru-RU" sz="2000" b="1" dirty="0">
              <a:solidFill>
                <a:srgbClr val="BEF1F4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69900" y="1618010"/>
            <a:ext cx="9677400" cy="1374422"/>
          </a:xfrm>
          <a:prstGeom prst="leftArrow">
            <a:avLst>
              <a:gd name="adj1" fmla="val 50000"/>
              <a:gd name="adj2" fmla="val 489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 января 2024 года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запланировано повышение минимального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размера оплаты труда (МРОТ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 на 18,5 процентов до 19 242 рубля;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393700" y="3130178"/>
            <a:ext cx="9753600" cy="18672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 Black" pitchFamily="34" charset="0"/>
              </a:rPr>
              <a:t>с 1 октября 2024 год на 4,5 процента (на прогнозный уровень инфляции) повышение оплаты труда,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технического  </a:t>
            </a:r>
            <a:r>
              <a:rPr lang="ru-RU" sz="1600" dirty="0">
                <a:latin typeface="Arial Black" pitchFamily="34" charset="0"/>
              </a:rPr>
              <a:t>и обслуживающего персонала органов местного самоуправления, </a:t>
            </a:r>
            <a:r>
              <a:rPr lang="ru-RU" sz="1600" dirty="0" smtClean="0">
                <a:latin typeface="Arial Black" pitchFamily="34" charset="0"/>
              </a:rPr>
              <a:t>работников </a:t>
            </a:r>
            <a:r>
              <a:rPr lang="ru-RU" sz="1600" dirty="0">
                <a:latin typeface="Arial Black" pitchFamily="34" charset="0"/>
              </a:rPr>
              <a:t>бюджетных, автономных, казенных учреждений.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69900" y="5146402"/>
            <a:ext cx="9601200" cy="19084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1 января 2024 года согласно Майским указам Президента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повышается среднемесячная заработная плата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работников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культуры –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42452,9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 2023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было -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38663,8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 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Рост составит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9,8%</a:t>
            </a:r>
            <a:endParaRPr lang="ru-RU" sz="16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393700" y="0"/>
            <a:ext cx="9906000" cy="5378450"/>
          </a:xfrm>
          <a:prstGeom prst="frame">
            <a:avLst>
              <a:gd name="adj1" fmla="val 70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404100" y="2254250"/>
            <a:ext cx="1295400" cy="304800"/>
          </a:xfrm>
          <a:prstGeom prst="donut">
            <a:avLst>
              <a:gd name="adj" fmla="val 144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850900" y="2254250"/>
            <a:ext cx="1524000" cy="304800"/>
          </a:xfrm>
          <a:prstGeom prst="donut">
            <a:avLst>
              <a:gd name="adj" fmla="val 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349250"/>
            <a:ext cx="9105900" cy="4664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2235774244"/>
              </p:ext>
            </p:extLst>
          </p:nvPr>
        </p:nvGraphicFramePr>
        <p:xfrm>
          <a:off x="241300" y="1187450"/>
          <a:ext cx="10058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3746500" y="13652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718300" y="1320800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26020114"/>
              </p:ext>
            </p:extLst>
          </p:nvPr>
        </p:nvGraphicFramePr>
        <p:xfrm>
          <a:off x="7074892" y="4426322"/>
          <a:ext cx="3301008" cy="36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Выноска со стрелкой вниз 14"/>
          <p:cNvSpPr/>
          <p:nvPr/>
        </p:nvSpPr>
        <p:spPr>
          <a:xfrm>
            <a:off x="393700" y="120650"/>
            <a:ext cx="9601200" cy="914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Доходы</a:t>
            </a:r>
            <a:r>
              <a:rPr lang="ru-RU" sz="2400" b="1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Ольхово-Рогского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240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</a:t>
            </a:r>
            <a:r>
              <a:rPr lang="ru-RU" sz="2400" b="1" spc="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lang="ru-RU" sz="2400" b="1" spc="-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на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2024</a:t>
            </a:r>
            <a:r>
              <a:rPr lang="ru-RU" sz="2400" b="1" spc="-1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</a:t>
            </a:r>
            <a:r>
              <a:rPr lang="ru-RU" sz="2400" b="1" spc="-1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(тыс.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руб.)</a:t>
            </a:r>
            <a:endParaRPr lang="ru-RU" sz="2400" b="1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927100" y="196850"/>
            <a:ext cx="9144000" cy="4572000"/>
          </a:xfrm>
          <a:prstGeom prst="frame">
            <a:avLst>
              <a:gd name="adj1" fmla="val 42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700" y="425450"/>
            <a:ext cx="86868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бюджетаОльхово-Рогского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сельского поселения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Миллеровского района на 2024 – 2026 годы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850900" y="241300"/>
            <a:ext cx="7924800" cy="2057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2400" spc="-5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сельского поселения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Миллеровского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района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на 2024 – 2026 годы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40" y="2920994"/>
            <a:ext cx="2928958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2024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17357,2т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ыс.рублей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них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7329,9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0750" y="2420928"/>
            <a:ext cx="2857520" cy="2000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2025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</a:rPr>
              <a:t>14532,4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5601,4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022" y="3563936"/>
            <a:ext cx="2747134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14549,9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4697,8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60750" y="865494"/>
            <a:ext cx="7000924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endParaRPr lang="ru-RU" sz="3600" b="1" spc="-8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algn="ctr">
              <a:lnSpc>
                <a:spcPts val="2780"/>
              </a:lnSpc>
            </a:pPr>
            <a:r>
              <a:rPr lang="ru-RU" sz="3600" b="1" spc="-8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Расходы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бюджета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lang="ru-RU"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Ольхово-Рогского</a:t>
            </a:r>
            <a:r>
              <a:rPr lang="ru-RU"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сельского поселения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Миллеровского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9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района</a:t>
            </a:r>
            <a:r>
              <a:rPr sz="3600" b="1" spc="-9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1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на</a:t>
            </a:r>
            <a:endParaRPr sz="3600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r>
              <a:rPr sz="3600" b="1" spc="5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Социальную</a:t>
            </a:r>
            <a:r>
              <a:rPr sz="3600" b="1" spc="105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4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политику</a:t>
            </a:r>
            <a:endParaRPr lang="ru-RU" sz="3600" b="1" spc="4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0717" y="316065"/>
              <a:ext cx="5070958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Администрация </a:t>
              </a:r>
              <a:r>
                <a:rPr lang="ru-RU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Ольхово-Рогского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сельского поселения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5132386" y="2770138"/>
            <a:ext cx="4740822" cy="12224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На 2024 год – </a:t>
            </a:r>
            <a:r>
              <a:rPr lang="ru-RU" b="1" dirty="0" smtClean="0">
                <a:latin typeface="Book Antiqua" pitchFamily="18" charset="0"/>
              </a:rPr>
              <a:t>353,2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89510" y="3992564"/>
            <a:ext cx="47325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353,2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386" y="5564200"/>
            <a:ext cx="46563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353,2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46100" y="4311650"/>
            <a:ext cx="4191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2146300" y="2940050"/>
            <a:ext cx="6324600" cy="2895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Бюджет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Ольхово-Рогского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сельского поселения Миллеровского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района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запланирован на основе муниципальных программ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2515</TotalTime>
  <Words>674</Words>
  <Application>Microsoft Office PowerPoint</Application>
  <PresentationFormat>Произвольный</PresentationFormat>
  <Paragraphs>204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338</cp:revision>
  <cp:lastPrinted>2024-01-12T12:41:22Z</cp:lastPrinted>
  <dcterms:created xsi:type="dcterms:W3CDTF">2019-05-06T20:16:50Z</dcterms:created>
  <dcterms:modified xsi:type="dcterms:W3CDTF">2024-02-13T11:31:25Z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