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19"/>
  </p:notesMasterIdLst>
  <p:handoutMasterIdLst>
    <p:handoutMasterId r:id="rId20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98" r:id="rId11"/>
    <p:sldId id="904" r:id="rId12"/>
    <p:sldId id="1572" r:id="rId13"/>
    <p:sldId id="1368" r:id="rId14"/>
    <p:sldId id="1597" r:id="rId15"/>
    <p:sldId id="1607" r:id="rId16"/>
    <p:sldId id="1500" r:id="rId17"/>
    <p:sldId id="1606" r:id="rId1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5652" autoAdjust="0"/>
  </p:normalViewPr>
  <p:slideViewPr>
    <p:cSldViewPr>
      <p:cViewPr>
        <p:scale>
          <a:sx n="100" d="100"/>
          <a:sy n="100" d="100"/>
        </p:scale>
        <p:origin x="-7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1.5501749805577165E-3"/>
          <c:y val="0"/>
          <c:w val="0.990576168396691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17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2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explosion val="50"/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Percent val="1"/>
            </c:dLbl>
            <c:dLbl>
              <c:idx val="1"/>
              <c:layout>
                <c:manualLayout>
                  <c:x val="-8.2334906257978003E-3"/>
                  <c:y val="-8.6616472438735007E-2"/>
                </c:manualLayout>
              </c:layout>
              <c:showPercent val="1"/>
            </c:dLbl>
            <c:dLbl>
              <c:idx val="2"/>
              <c:layout>
                <c:manualLayout>
                  <c:x val="-1.0067351190998285E-2"/>
                  <c:y val="-1.9519030049292781E-2"/>
                </c:manualLayout>
              </c:layout>
              <c:showPercent val="1"/>
            </c:dLbl>
            <c:dLbl>
              <c:idx val="3"/>
              <c:layout>
                <c:manualLayout>
                  <c:x val="-3.0338977930327508E-3"/>
                  <c:y val="-4.3062832199931317E-2"/>
                </c:manualLayout>
              </c:layout>
              <c:showPercent val="1"/>
            </c:dLbl>
            <c:dLbl>
              <c:idx val="4"/>
              <c:layout>
                <c:manualLayout>
                  <c:x val="-1.6103839339488741E-2"/>
                  <c:y val="-3.4768980347212868E-2"/>
                </c:manualLayout>
              </c:layout>
              <c:showPercent val="1"/>
            </c:dLbl>
            <c:dLbl>
              <c:idx val="6"/>
              <c:layout>
                <c:manualLayout>
                  <c:x val="2.4065003985911933E-2"/>
                  <c:y val="-0.13475768774229863"/>
                </c:manualLayout>
              </c:layout>
              <c:showPercent val="1"/>
            </c:dLbl>
            <c:dLbl>
              <c:idx val="7"/>
              <c:layout>
                <c:manualLayout>
                  <c:x val="4.9624054929569332E-2"/>
                  <c:y val="-0.1626054707371701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Доходы от сдачи в аренду имущества</c:v>
                </c:pt>
                <c:pt idx="7">
                  <c:v>Иные собственные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20.188578306807546</c:v>
                </c:pt>
                <c:pt idx="1">
                  <c:v>53.625785742945048</c:v>
                </c:pt>
                <c:pt idx="2">
                  <c:v>2.6735321653069422</c:v>
                </c:pt>
                <c:pt idx="3">
                  <c:v>13.811689180152468</c:v>
                </c:pt>
                <c:pt idx="4">
                  <c:v>0.12036913200481478</c:v>
                </c:pt>
                <c:pt idx="5">
                  <c:v>3.7635415273505424</c:v>
                </c:pt>
                <c:pt idx="6">
                  <c:v>5.3898622442155952</c:v>
                </c:pt>
                <c:pt idx="7">
                  <c:v>0.42664170121706574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5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Проект 2023 год</c:v>
                </c:pt>
                <c:pt idx="2">
                  <c:v>Проект 2024 год</c:v>
                </c:pt>
                <c:pt idx="3">
                  <c:v>Проект 2025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1368</c:v>
                </c:pt>
                <c:pt idx="1">
                  <c:v>1509.5</c:v>
                </c:pt>
                <c:pt idx="2">
                  <c:v>1542.4</c:v>
                </c:pt>
                <c:pt idx="3">
                  <c:v>1605.3</c:v>
                </c:pt>
              </c:numCache>
            </c:numRef>
          </c:val>
          <c:shape val="cylinder"/>
        </c:ser>
        <c:shape val="box"/>
        <c:axId val="145716736"/>
        <c:axId val="145718272"/>
        <c:axId val="0"/>
      </c:bar3DChart>
      <c:catAx>
        <c:axId val="145716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45718272"/>
        <c:crosses val="autoZero"/>
        <c:auto val="1"/>
        <c:lblAlgn val="ctr"/>
        <c:lblOffset val="100"/>
      </c:catAx>
      <c:valAx>
        <c:axId val="145718272"/>
        <c:scaling>
          <c:orientation val="minMax"/>
          <c:min val="25000"/>
        </c:scaling>
        <c:delete val="1"/>
        <c:axPos val="l"/>
        <c:numFmt formatCode="#,##0.0" sourceLinked="1"/>
        <c:tickLblPos val="none"/>
        <c:crossAx val="145716736"/>
        <c:crosses val="autoZero"/>
        <c:crossBetween val="between"/>
        <c:majorUnit val="5000"/>
      </c:valAx>
      <c:spPr>
        <a:noFill/>
        <a:ln w="25405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1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Pt>
            <c:idx val="2"/>
            <c:explosion val="13"/>
            <c:spPr>
              <a:solidFill>
                <a:srgbClr val="92D050"/>
              </a:solidFill>
            </c:spPr>
          </c:dPt>
          <c:dPt>
            <c:idx val="3"/>
            <c:explosion val="51"/>
          </c:dPt>
          <c:dPt>
            <c:idx val="4"/>
            <c:explosion val="14"/>
            <c:spPr>
              <a:solidFill>
                <a:srgbClr val="00B0F0"/>
              </a:solidFill>
            </c:spPr>
          </c:dPt>
          <c:dPt>
            <c:idx val="5"/>
            <c:explosion val="1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explosion val="13"/>
            <c:spPr>
              <a:solidFill>
                <a:srgbClr val="FFCCCC"/>
              </a:solidFill>
            </c:spPr>
          </c:dPt>
          <c:dPt>
            <c:idx val="7"/>
            <c:explosion val="14"/>
            <c:spPr>
              <a:solidFill>
                <a:srgbClr val="9966FF"/>
              </a:solidFill>
            </c:spPr>
          </c:dPt>
          <c:dPt>
            <c:idx val="8"/>
            <c:explosion val="9"/>
          </c:dPt>
          <c:dLbls>
            <c:dLbl>
              <c:idx val="1"/>
              <c:layout>
                <c:manualLayout>
                  <c:x val="-4.1666666666666683E-3"/>
                  <c:y val="8.8616699229233764E-2"/>
                </c:manualLayout>
              </c:layout>
              <c:showPercent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Лист1!$A$2:$A$7</c:f>
              <c:strCache>
                <c:ptCount val="6"/>
                <c:pt idx="0">
                  <c:v>Расходы на обеспечение деятельности муниципальных учреждений - 2218,4</c:v>
                </c:pt>
                <c:pt idx="1">
                  <c:v>Расходы на приобретение основных средств - 39331,7</c:v>
                </c:pt>
                <c:pt idx="2">
                  <c:v> - </c:v>
                </c:pt>
                <c:pt idx="4">
                  <c:v> - </c:v>
                </c:pt>
                <c:pt idx="5">
                  <c:v> -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2218.4</c:v>
                </c:pt>
                <c:pt idx="1">
                  <c:v>39331.699999999997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49097276902887493"/>
          <c:y val="9.0006333598128027E-2"/>
          <c:w val="0.33750000000000152"/>
          <c:h val="0.85175086416042523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поселения, оптимизации расходов бюджета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района и сокращению муниципального долга </a:t>
          </a:r>
          <a:r>
            <a:rPr lang="ru-RU" sz="14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до 2024 года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Администрации </a:t>
          </a:r>
          <a:r>
            <a:rPr lang="ru-RU" sz="1600" b="1" i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31.05.2019 № 27</a:t>
          </a:r>
          <a:endParaRPr lang="ru-RU" sz="11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i="1" dirty="0" smtClean="0">
              <a:solidFill>
                <a:srgbClr val="FF0000"/>
              </a:solidFill>
            </a:rPr>
            <a:t>Проведение взвешенной долговой политики</a:t>
          </a:r>
          <a:endParaRPr lang="ru-RU" sz="1600" i="1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5260" custLinFactNeighborY="-780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13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1509,5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42115,2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4644,4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1032,7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9,0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281,4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C590537-C3EF-41FA-A5F0-586A139CEC69}" type="presParOf" srcId="{B17E2703-ED7C-40C1-AA5F-205C0BB9EA84}" destId="{7D4D5190-7A99-4EE3-BF13-894BFF6BFA1A}" srcOrd="2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3" destOrd="0" presId="urn:microsoft.com/office/officeart/2005/8/layout/vList4"/>
    <dgm:cxn modelId="{7071AAB6-9404-437E-99EF-CD96EE1838E9}" type="presParOf" srcId="{B17E2703-ED7C-40C1-AA5F-205C0BB9EA84}" destId="{712BDC1E-CA2D-4B05-B9F9-47FDD7A8558E}" srcOrd="4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5" destOrd="0" presId="urn:microsoft.com/office/officeart/2005/8/layout/vList4"/>
    <dgm:cxn modelId="{624A1172-48B4-48E8-A4FE-59ACBE313765}" type="presParOf" srcId="{B17E2703-ED7C-40C1-AA5F-205C0BB9EA84}" destId="{8A66E07E-A0AF-47B7-92C7-CC6CC7F443E5}" srcOrd="6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7" destOrd="0" presId="urn:microsoft.com/office/officeart/2005/8/layout/vList4"/>
    <dgm:cxn modelId="{916AB43C-4310-4681-AC35-87771092DFCB}" type="presParOf" srcId="{B17E2703-ED7C-40C1-AA5F-205C0BB9EA84}" destId="{DFA610A1-31CA-4877-A569-7886975AEFA6}" srcOrd="8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9" destOrd="0" presId="urn:microsoft.com/office/officeart/2005/8/layout/vList4"/>
    <dgm:cxn modelId="{7F8728B0-3298-4BB3-8BD3-2EB307BA1CBB}" type="presParOf" srcId="{B17E2703-ED7C-40C1-AA5F-205C0BB9EA84}" destId="{99922961-B3B7-481D-98FA-DA18D32303F6}" srcOrd="10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360,2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</a:t>
          </a:r>
          <a:endParaRPr lang="ru-RU" sz="14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252,8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2178,6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41550,1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5244,7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5,8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6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6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6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3" presStyleCnt="6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3" presStyleCnt="6" custScaleY="97926" custLinFactNeighborX="2752" custLinFactNeighborY="-86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4" presStyleCnt="6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4" presStyleCnt="6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5" presStyleCnt="6" custScaleY="87019" custLinFactNeighborX="1961" custLinFactNeighborY="4239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5" presStyleCnt="6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1976B630-F973-461E-BDB1-0B71663BF0B1}" srcId="{227A101D-8088-4F21-A936-43AB877355D2}" destId="{141BF6D1-B747-4420-B90A-B01610E5A286}" srcOrd="5" destOrd="0" parTransId="{79619245-C54B-4B27-92EC-CDD741F88906}" sibTransId="{2498E522-CC6C-48DC-90B4-08EDAC32EE65}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84B2508D-E45B-42BD-B935-F7CAE7583505}" srcId="{227A101D-8088-4F21-A936-43AB877355D2}" destId="{AC7F4D8F-90E7-4113-8AA7-E045A737679F}" srcOrd="4" destOrd="0" parTransId="{F08EFA79-F0CB-495A-9642-ED5B19949CB0}" sibTransId="{93A4DCCF-AA92-4AFF-8A3F-454A8EFC19E1}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FFF13D2-4E77-4CFF-9A31-0A14F3F2418D}" srcId="{227A101D-8088-4F21-A936-43AB877355D2}" destId="{61D99D17-2746-4EA0-AD49-B2201E3298AB}" srcOrd="3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D8198283-C277-4BD1-A1DF-57447762AE22}" type="presParOf" srcId="{B17E2703-ED7C-40C1-AA5F-205C0BB9EA84}" destId="{931DB2C6-6A18-4320-B852-C2613EDB2FA8}" srcOrd="4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5" destOrd="0" presId="urn:microsoft.com/office/officeart/2005/8/layout/vList4"/>
    <dgm:cxn modelId="{14433620-87E3-4827-9195-D24F6FBFD010}" type="presParOf" srcId="{B17E2703-ED7C-40C1-AA5F-205C0BB9EA84}" destId="{E9C9C0DB-7628-4918-95C6-35F53D811906}" srcOrd="6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7" destOrd="0" presId="urn:microsoft.com/office/officeart/2005/8/layout/vList4"/>
    <dgm:cxn modelId="{42EB6D76-EFC6-463F-ADF2-EE7963B7290C}" type="presParOf" srcId="{B17E2703-ED7C-40C1-AA5F-205C0BB9EA84}" destId="{2350E0CA-57BF-4684-AC36-EDD559365B77}" srcOrd="8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9" destOrd="0" presId="urn:microsoft.com/office/officeart/2005/8/layout/vList4"/>
    <dgm:cxn modelId="{1B95B638-D6D0-4979-B7DB-ECF87C24B7C4}" type="presParOf" srcId="{B17E2703-ED7C-40C1-AA5F-205C0BB9EA84}" destId="{93412BED-D256-4B5C-85BD-072070082E6B}" srcOrd="10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454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78454" y="328467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405897" y="-2615414"/>
          <a:ext cx="2118018" cy="7348846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 по росту доходного потенциала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поселения, оптимизации расходов бюджета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района и сокращению муниципального долга </a:t>
          </a:r>
          <a:r>
            <a:rPr lang="ru-RU" sz="14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4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до 2024 года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утвержденный распоряжением Администрации </a:t>
          </a:r>
          <a:r>
            <a:rPr lang="ru-RU" sz="1600" b="1" i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Ольхово-Рогского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сельского поселения от 31.05.2019 № 27</a:t>
          </a:r>
          <a:endParaRPr lang="ru-RU" sz="11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405897" y="-2615414"/>
        <a:ext cx="2118018" cy="7348846"/>
      </dsp:txXfrm>
    </dsp:sp>
    <dsp:sp modelId="{9B6A0A72-3C0F-4B82-A7E6-2BA4A15A1DC4}">
      <dsp:nvSpPr>
        <dsp:cNvPr id="0" name=""/>
        <dsp:cNvSpPr/>
      </dsp:nvSpPr>
      <dsp:spPr>
        <a:xfrm rot="5400000">
          <a:off x="-250851" y="2878635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50851" y="2878635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342176" y="588"/>
          <a:ext cx="2210118" cy="739352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>
              <a:solidFill>
                <a:srgbClr val="FF0000"/>
              </a:solidFill>
            </a:rPr>
            <a:t>Проведение взвешенной долговой политики</a:t>
          </a:r>
          <a:endParaRPr lang="ru-RU" sz="1600" i="1" kern="1200" dirty="0">
            <a:solidFill>
              <a:srgbClr val="FF0000"/>
            </a:solidFill>
          </a:endParaRPr>
        </a:p>
      </dsp:txBody>
      <dsp:txXfrm rot="5400000">
        <a:off x="4342176" y="588"/>
        <a:ext cx="2210118" cy="73935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1509,5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42115,2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9,0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4644,4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1032,7</a:t>
          </a: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281,4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773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360,2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1872" y="0"/>
        <a:ext cx="2860535" cy="773910"/>
      </dsp:txXfrm>
    </dsp:sp>
    <dsp:sp modelId="{8742C5EE-2DD0-46E4-AB75-87A4D25F8D62}">
      <dsp:nvSpPr>
        <dsp:cNvPr id="0" name=""/>
        <dsp:cNvSpPr/>
      </dsp:nvSpPr>
      <dsp:spPr>
        <a:xfrm>
          <a:off x="77391" y="77391"/>
          <a:ext cx="734481" cy="6191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860719"/>
          <a:ext cx="3672408" cy="7739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</a:t>
          </a:r>
          <a:endParaRPr lang="ru-RU" sz="1400" kern="1200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252,8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1872" y="860719"/>
        <a:ext cx="2860535" cy="773910"/>
      </dsp:txXfrm>
    </dsp:sp>
    <dsp:sp modelId="{DC3D1057-3911-49DC-8B4B-4F8305BF098A}">
      <dsp:nvSpPr>
        <dsp:cNvPr id="0" name=""/>
        <dsp:cNvSpPr/>
      </dsp:nvSpPr>
      <dsp:spPr>
        <a:xfrm>
          <a:off x="77391" y="928692"/>
          <a:ext cx="734481" cy="6191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702602"/>
          <a:ext cx="3672408" cy="10079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2178,6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11872" y="1702602"/>
        <a:ext cx="2860535" cy="1007979"/>
      </dsp:txXfrm>
    </dsp:sp>
    <dsp:sp modelId="{B43CAF5A-DF0E-47F1-8B84-50B2394B9328}">
      <dsp:nvSpPr>
        <dsp:cNvPr id="0" name=""/>
        <dsp:cNvSpPr/>
      </dsp:nvSpPr>
      <dsp:spPr>
        <a:xfrm>
          <a:off x="77391" y="1897028"/>
          <a:ext cx="734481" cy="6191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813937"/>
          <a:ext cx="3672408" cy="673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41550,1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11872" y="2813937"/>
        <a:ext cx="2860535" cy="673448"/>
      </dsp:txXfrm>
    </dsp:sp>
    <dsp:sp modelId="{3A722FFA-D144-4D82-A948-F625B32E43B9}">
      <dsp:nvSpPr>
        <dsp:cNvPr id="0" name=""/>
        <dsp:cNvSpPr/>
      </dsp:nvSpPr>
      <dsp:spPr>
        <a:xfrm>
          <a:off x="97603" y="2816198"/>
          <a:ext cx="734481" cy="6062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564777"/>
          <a:ext cx="3672408" cy="673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5244,7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11872" y="3564777"/>
        <a:ext cx="2860535" cy="673448"/>
      </dsp:txXfrm>
    </dsp:sp>
    <dsp:sp modelId="{41A6BF44-B293-4BA2-8863-2523825655CA}">
      <dsp:nvSpPr>
        <dsp:cNvPr id="0" name=""/>
        <dsp:cNvSpPr/>
      </dsp:nvSpPr>
      <dsp:spPr>
        <a:xfrm>
          <a:off x="77391" y="3572393"/>
          <a:ext cx="734481" cy="6062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295103"/>
          <a:ext cx="3672408" cy="6734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5,8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11872" y="4295103"/>
        <a:ext cx="2860535" cy="673448"/>
      </dsp:txXfrm>
    </dsp:sp>
    <dsp:sp modelId="{49B16435-6F80-4C40-803F-8DBCEBE6B20D}">
      <dsp:nvSpPr>
        <dsp:cNvPr id="0" name=""/>
        <dsp:cNvSpPr/>
      </dsp:nvSpPr>
      <dsp:spPr>
        <a:xfrm>
          <a:off x="77391" y="4323233"/>
          <a:ext cx="734481" cy="6062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41550,1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08.11.2022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08.11.2022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08.11.2022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08.11.2022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</a:t>
            </a:r>
            <a:r>
              <a:rPr lang="ru-RU" sz="24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Ольхово-Рогского</a:t>
            </a: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Ольхово-Рогского</a:t>
            </a:r>
            <a:r>
              <a:rPr lang="ru-RU" sz="3300" b="1" baseline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</a:t>
            </a:r>
            <a:r>
              <a:rPr lang="ru-RU" sz="3300" b="1" dirty="0" err="1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Миллеровского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</a:t>
            </a: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3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</a:t>
            </a: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4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и 202</a:t>
            </a: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5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ольхово-рогского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сельского поселения </a:t>
            </a:r>
            <a:r>
              <a:rPr lang="ru-RU" sz="216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Миллеровского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92080" y="260350"/>
            <a:ext cx="360109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/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2023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66744200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48064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811" y="3645024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2023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56176" y="4869160"/>
            <a:ext cx="2664296" cy="1800200"/>
          </a:xfrm>
          <a:prstGeom prst="roundRect">
            <a:avLst/>
          </a:prstGeom>
          <a:solidFill>
            <a:srgbClr val="9999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24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99FF66"/>
                </a:solidFill>
                <a:latin typeface="Arial" pitchFamily="34" charset="0"/>
                <a:cs typeface="Arial" pitchFamily="34" charset="0"/>
              </a:rPr>
              <a:t>(90,9%)</a:t>
            </a:r>
            <a:endParaRPr lang="ru-RU" sz="2000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38287,7</a:t>
            </a:r>
          </a:p>
          <a:p>
            <a:pPr algn="ctr"/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</a:t>
            </a:r>
            <a:r>
              <a:rPr lang="ru-RU" sz="2400" b="1" i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5229200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(8,5%)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3574,5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5536" y="1628800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(0,6%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253,0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7744" y="3573016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42115,2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20675880">
            <a:off x="2912744" y="2474079"/>
            <a:ext cx="1486238" cy="720080"/>
            <a:chOff x="6833489" y="5430501"/>
            <a:chExt cx="148623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44029" y="5662581"/>
              <a:ext cx="1375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 rot="1617088">
            <a:off x="5354588" y="5048553"/>
            <a:ext cx="1584178" cy="655446"/>
            <a:chOff x="5364088" y="4888977"/>
            <a:chExt cx="1584178" cy="655446"/>
          </a:xfrm>
        </p:grpSpPr>
        <p:sp>
          <p:nvSpPr>
            <p:cNvPr id="26" name="Стрелка вниз 25"/>
            <p:cNvSpPr/>
            <p:nvPr/>
          </p:nvSpPr>
          <p:spPr>
            <a:xfrm rot="16200000">
              <a:off x="5836964" y="4433121"/>
              <a:ext cx="655446" cy="1567158"/>
            </a:xfrm>
            <a:prstGeom prst="downArrow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64088" y="501317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2 </a:t>
              </a:r>
              <a:r>
                <a:rPr lang="ru-RU" dirty="0" smtClean="0">
                  <a:latin typeface="Georgia" pitchFamily="18" charset="0"/>
                </a:rPr>
                <a:t>иные МБТ</a:t>
              </a:r>
              <a:endParaRPr lang="ru-RU" dirty="0"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3029606" y="4973441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1)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916832"/>
          <a:ext cx="8568952" cy="46085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</a:t>
                      </a: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 </a:t>
                      </a: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360,2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348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доступным и комфортным жильем населения </a:t>
                      </a:r>
                      <a:r>
                        <a:rPr lang="ru-RU" sz="1200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1834,7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</a:t>
                      </a:r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Ольхово-Рогского</a:t>
                      </a:r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320,7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323,4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 пожарной безопасности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и безопасности людей на водных объектах»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921192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41525,0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1830,2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1913,5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36096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8928992" cy="122413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2)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2419752"/>
          <a:ext cx="8568952" cy="222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 год</a:t>
                      </a:r>
                    </a:p>
                  </a:txBody>
                  <a:tcPr/>
                </a:tc>
              </a:tr>
              <a:tr h="14692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2976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5217,7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7231,5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7338,9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49265,1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9385,1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9252,4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327,1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581,3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572,0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40" y="4005064"/>
            <a:ext cx="3816424" cy="318174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148064" y="188640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Ольхово-Рогского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2022-2024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от 26.10.202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№ </a:t>
            </a:r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101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99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год и на плановый период 202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202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780928"/>
            <a:ext cx="9036496" cy="18360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Ольхово-Рогского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сельского поселения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Миллеровского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района на 202</a:t>
            </a:r>
            <a:r>
              <a:rPr lang="en-US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3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год и на плановый период 202</a:t>
            </a:r>
            <a:r>
              <a:rPr lang="en-US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4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и 202</a:t>
            </a:r>
            <a:r>
              <a:rPr lang="en-US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5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11560" y="2708920"/>
            <a:ext cx="67687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 и на плановый период 202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202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годов» во 2 –м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36096" y="332656"/>
            <a:ext cx="37079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83568" y="1988840"/>
            <a:ext cx="68407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1560" y="3789040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поселения, оптимизации расходов бюджета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и сокращению муниципального долга </a:t>
            </a:r>
            <a:r>
              <a:rPr lang="ru-RU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552" y="522920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Ольхово-Рогского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на 202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04664"/>
            <a:ext cx="396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</a:t>
            </a:r>
            <a:r>
              <a:rPr lang="ru-RU" sz="2400" b="1" dirty="0" err="1" smtClean="0">
                <a:solidFill>
                  <a:srgbClr val="99FF66"/>
                </a:solidFill>
                <a:latin typeface="Monotype Corsiva" pitchFamily="66" charset="0"/>
              </a:rPr>
              <a:t>Ольхово-Рогского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 сельского поселения от 26.10.202</a:t>
            </a:r>
            <a:r>
              <a:rPr lang="en-US" sz="2400" b="1" dirty="0" smtClean="0">
                <a:solidFill>
                  <a:srgbClr val="99FF66"/>
                </a:solidFill>
                <a:latin typeface="Monotype Corsiva" pitchFamily="66" charset="0"/>
              </a:rPr>
              <a:t>2</a:t>
            </a:r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№1</a:t>
            </a:r>
            <a:r>
              <a:rPr lang="en-US" sz="2400" b="1" dirty="0" smtClean="0">
                <a:solidFill>
                  <a:srgbClr val="99FF66"/>
                </a:solidFill>
                <a:latin typeface="Monotype Corsiva" pitchFamily="66" charset="0"/>
              </a:rPr>
              <a:t>01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</a:t>
            </a: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Ольхово-Рогского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Ольхово-Рогского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260648"/>
            <a:ext cx="39604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Администрация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0" y="1556792"/>
          <a:ext cx="91440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332656"/>
            <a:ext cx="9144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Ольхово-Рогского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сельского поселения </a:t>
            </a:r>
            <a:r>
              <a:rPr lang="ru-RU" sz="216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Прогноз основных характеристик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на 202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год и на плановый период 202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202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60648"/>
            <a:ext cx="38164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3911890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64807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49592,2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9966,4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9824,4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7477,0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7564,2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7683,5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42115,2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2402,2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2140,9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49592,2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9966,4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9824,4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Ольхово-Рогского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2023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49592,2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49592,2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7477,0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НЕНАЛОГОВЫХ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ольхово-рогского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миллеровского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2023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Ольхово-Рогского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лиц– 199,9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1509,5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Земельный налог– 4009,6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281,4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9,0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1032,7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Доходы от сдачи в аренду имущества –403,0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" name="TextBox 37"/>
          <p:cNvSpPr txBox="1">
            <a:spLocks noChangeArrowheads="1"/>
          </p:cNvSpPr>
          <p:nvPr/>
        </p:nvSpPr>
        <p:spPr bwMode="auto">
          <a:xfrm>
            <a:off x="5292080" y="6217567"/>
            <a:ext cx="3659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доходы– 31,9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04048" y="6309320"/>
            <a:ext cx="144016" cy="144016"/>
          </a:xfrm>
          <a:prstGeom prst="rect">
            <a:avLst/>
          </a:prstGeom>
          <a:solidFill>
            <a:srgbClr val="DCB1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20270</TotalTime>
  <Words>991</Words>
  <Application>Microsoft Office PowerPoint</Application>
  <PresentationFormat>Экран (4:3)</PresentationFormat>
  <Paragraphs>234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10195094</vt:lpstr>
      <vt:lpstr>Городская</vt:lpstr>
      <vt:lpstr>3_Городская</vt:lpstr>
      <vt:lpstr>19_Городская</vt:lpstr>
      <vt:lpstr>Администрация Ольхово-Рогского сельского поселения   </vt:lpstr>
      <vt:lpstr>Слайд 2</vt:lpstr>
      <vt:lpstr>Слайд 3</vt:lpstr>
      <vt:lpstr>Основные направления бюджетной и налоговой политики Ольхово-Рогского сельского поселения на 2023-2025 годы  </vt:lpstr>
      <vt:lpstr>Основные приоритеты Ольхово-Рогского сельского поселения </vt:lpstr>
      <vt:lpstr>Слайд 6</vt:lpstr>
      <vt:lpstr>Прогноз основных характеристик бюджета на 2023 год и на плановый период 2024 и 2025 годов</vt:lpstr>
      <vt:lpstr>Основные параметры бюджета Ольхово-Рогского сельского поселения Миллеровского района на 2023 год</vt:lpstr>
      <vt:lpstr>Слайд 9</vt:lpstr>
      <vt:lpstr>Динамика поступлений налога на доходы физических лиц в бюджет ольхово-рогского сельского поселения Миллеровского района</vt:lpstr>
      <vt:lpstr>Структура расходов по разделу «Культура, кинематография» на 2023 год           </vt:lpstr>
      <vt:lpstr>Слайд 12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(часть 1)</vt:lpstr>
      <vt:lpstr>Расходы бюджета Ольхово-Рогского сельского поселения Миллеровского района, формируемые в рамках муниципальных программ Ольхово-Рогского сельского поселения, и непрограммные расходы     (часть 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2094</cp:revision>
  <dcterms:created xsi:type="dcterms:W3CDTF">2011-10-21T12:19:44Z</dcterms:created>
  <dcterms:modified xsi:type="dcterms:W3CDTF">2022-11-08T07:40:39Z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